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2" r:id="rId4"/>
    <p:sldId id="263" r:id="rId5"/>
    <p:sldId id="264" r:id="rId6"/>
    <p:sldId id="265" r:id="rId7"/>
    <p:sldId id="266" r:id="rId8"/>
    <p:sldId id="258" r:id="rId9"/>
    <p:sldId id="259" r:id="rId10"/>
    <p:sldId id="267" r:id="rId11"/>
    <p:sldId id="260" r:id="rId12"/>
    <p:sldId id="261"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309" autoAdjust="0"/>
    <p:restoredTop sz="94660"/>
  </p:normalViewPr>
  <p:slideViewPr>
    <p:cSldViewPr snapToGrid="0">
      <p:cViewPr varScale="1">
        <p:scale>
          <a:sx n="103" d="100"/>
          <a:sy n="103" d="100"/>
        </p:scale>
        <p:origin x="144" y="240"/>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DC4793-77C4-4FFA-9B5A-1CFE83F1563F}" type="datetimeFigureOut">
              <a:rPr lang="en-US" smtClean="0"/>
              <a:t>5/3/2019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D4055-B956-4F36-8BFE-9339A949608A}" type="slidenum">
              <a:rPr lang="en-US" smtClean="0"/>
              <a:t>‹#›</a:t>
            </a:fld>
            <a:endParaRPr lang="en-US"/>
          </a:p>
        </p:txBody>
      </p:sp>
    </p:spTree>
    <p:extLst>
      <p:ext uri="{BB962C8B-B14F-4D97-AF65-F5344CB8AC3E}">
        <p14:creationId xmlns:p14="http://schemas.microsoft.com/office/powerpoint/2010/main" val="2293476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D4055-B956-4F36-8BFE-9339A949608A}" type="slidenum">
              <a:rPr lang="en-US" smtClean="0"/>
              <a:t>5</a:t>
            </a:fld>
            <a:endParaRPr lang="en-US"/>
          </a:p>
        </p:txBody>
      </p:sp>
    </p:spTree>
    <p:extLst>
      <p:ext uri="{BB962C8B-B14F-4D97-AF65-F5344CB8AC3E}">
        <p14:creationId xmlns:p14="http://schemas.microsoft.com/office/powerpoint/2010/main" val="393724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spots remaining for a free,</a:t>
            </a:r>
            <a:r>
              <a:rPr lang="en-US" baseline="0" dirty="0" smtClean="0"/>
              <a:t> full day Pro D workshop at the UBC Faculty of Education on Friday, May 17. Please join us! </a:t>
            </a:r>
          </a:p>
          <a:p>
            <a:endParaRPr lang="en-US" baseline="0" dirty="0" smtClean="0"/>
          </a:p>
          <a:p>
            <a:r>
              <a:rPr lang="en-US" baseline="0" dirty="0" smtClean="0"/>
              <a:t>In this </a:t>
            </a:r>
            <a:r>
              <a:rPr lang="en-US" sz="1200" b="0" i="0" kern="1200" dirty="0" smtClean="0">
                <a:solidFill>
                  <a:schemeClr val="tx1"/>
                </a:solidFill>
                <a:effectLst/>
                <a:latin typeface="+mn-lt"/>
                <a:ea typeface="+mn-ea"/>
                <a:cs typeface="+mn-cs"/>
              </a:rPr>
              <a:t>workshop we will introduce the Association of College &amp; Research Libraries’  Framework for Information Literacy for Higher Education and it’s connection to the BC curriculum. Together, we will explore the connections between inquiry-based learning in the K-12 context and the information literacy skills that students need to be successful in post-secondary contexts. What are the core competencies and “big ideas” for post-secondary inquiry, and how do these connect to the BC curriculum? What tensions and opportunities do these ideas raise for students and educators? Through this interactive, design-based workshop you will collaboratively develop learning opportunities to support the development of information literacy skills that align with the BC curriculum and prepare students for the post-secondary learning environment. At the conclusion to the workshop, participants will be invited to use </a:t>
            </a:r>
            <a:r>
              <a:rPr lang="en-US" sz="1200" b="0" i="0" kern="1200" dirty="0" err="1" smtClean="0">
                <a:solidFill>
                  <a:schemeClr val="tx1"/>
                </a:solidFill>
                <a:effectLst/>
                <a:latin typeface="+mn-lt"/>
                <a:ea typeface="+mn-ea"/>
                <a:cs typeface="+mn-cs"/>
              </a:rPr>
              <a:t>TeachBC</a:t>
            </a:r>
            <a:r>
              <a:rPr lang="en-US" sz="1200" b="0" i="0" kern="1200" dirty="0" smtClean="0">
                <a:solidFill>
                  <a:schemeClr val="tx1"/>
                </a:solidFill>
                <a:effectLst/>
                <a:latin typeface="+mn-lt"/>
                <a:ea typeface="+mn-ea"/>
                <a:cs typeface="+mn-cs"/>
              </a:rPr>
              <a:t> to share their learning plans with other educators, and find additional resources to support inquiry practice.</a:t>
            </a:r>
          </a:p>
          <a:p>
            <a:endParaRPr lang="en-US" dirty="0"/>
          </a:p>
        </p:txBody>
      </p:sp>
      <p:sp>
        <p:nvSpPr>
          <p:cNvPr id="4" name="Slide Number Placeholder 3"/>
          <p:cNvSpPr>
            <a:spLocks noGrp="1"/>
          </p:cNvSpPr>
          <p:nvPr>
            <p:ph type="sldNum" sz="quarter" idx="10"/>
          </p:nvPr>
        </p:nvSpPr>
        <p:spPr/>
        <p:txBody>
          <a:bodyPr/>
          <a:lstStyle/>
          <a:p>
            <a:fld id="{9C0D4055-B956-4F36-8BFE-9339A949608A}" type="slidenum">
              <a:rPr lang="en-US" smtClean="0"/>
              <a:t>7</a:t>
            </a:fld>
            <a:endParaRPr lang="en-US"/>
          </a:p>
        </p:txBody>
      </p:sp>
      <p:sp>
        <p:nvSpPr>
          <p:cNvPr id="5" name="Rectangle 4"/>
          <p:cNvSpPr/>
          <p:nvPr/>
        </p:nvSpPr>
        <p:spPr>
          <a:xfrm>
            <a:off x="1714499" y="-737145"/>
            <a:ext cx="6446089" cy="5632311"/>
          </a:xfrm>
          <a:prstGeom prst="rect">
            <a:avLst/>
          </a:prstGeom>
        </p:spPr>
        <p:txBody>
          <a:bodyPr wrap="square">
            <a:spAutoFit/>
          </a:bodyPr>
          <a:lstStyle/>
          <a:p>
            <a:r>
              <a:rPr lang="en-US" dirty="0"/>
              <a:t>There are a few spots remaining for a free, full day Pro D workshop at the UBC Faculty of Education on Friday, May 17. Please join us! </a:t>
            </a:r>
          </a:p>
          <a:p>
            <a:endParaRPr lang="en-US" dirty="0"/>
          </a:p>
          <a:p>
            <a:r>
              <a:rPr lang="en-US" dirty="0"/>
              <a:t>In this workshop we will introduce the Association of College &amp; Research Libraries’  Framework for Information Literacy for Higher Education and it’s connection to the BC curriculum. Together, we will explore the connections between inquiry-based learning in the K-12 context and the information literacy skills that students need to be successful in post-secondary contexts. What are the core competencies and “big ideas” for post-secondary inquiry, and how do these connect to the BC curriculum? What tensions and opportunities do these ideas raise for students and educators? Through this interactive, design-based workshop you will collaboratively develop learning opportunities to support the development of information literacy skills that align with the BC curriculum and prepare students for the post-secondary learning environment. At the conclusion to the workshop, participants will be invited to use </a:t>
            </a:r>
            <a:r>
              <a:rPr lang="en-US" dirty="0" err="1"/>
              <a:t>TeachBC</a:t>
            </a:r>
            <a:r>
              <a:rPr lang="en-US" dirty="0"/>
              <a:t> to share their learning plans with other educators, and find additional resources to support inquiry practice.</a:t>
            </a:r>
          </a:p>
        </p:txBody>
      </p:sp>
    </p:spTree>
    <p:extLst>
      <p:ext uri="{BB962C8B-B14F-4D97-AF65-F5344CB8AC3E}">
        <p14:creationId xmlns:p14="http://schemas.microsoft.com/office/powerpoint/2010/main" val="2690473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D4055-B956-4F36-8BFE-9339A949608A}" type="slidenum">
              <a:rPr lang="en-US" smtClean="0"/>
              <a:t>12</a:t>
            </a:fld>
            <a:endParaRPr lang="en-US"/>
          </a:p>
        </p:txBody>
      </p:sp>
    </p:spTree>
    <p:extLst>
      <p:ext uri="{BB962C8B-B14F-4D97-AF65-F5344CB8AC3E}">
        <p14:creationId xmlns:p14="http://schemas.microsoft.com/office/powerpoint/2010/main" val="2369564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0A387F-3A72-4895-A099-7D2C8301F20D}"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28EF9-01A0-4BA4-A87C-EBD9174DFD4C}" type="slidenum">
              <a:rPr lang="en-US" smtClean="0"/>
              <a:t>‹#›</a:t>
            </a:fld>
            <a:endParaRPr lang="en-US"/>
          </a:p>
        </p:txBody>
      </p:sp>
    </p:spTree>
    <p:extLst>
      <p:ext uri="{BB962C8B-B14F-4D97-AF65-F5344CB8AC3E}">
        <p14:creationId xmlns:p14="http://schemas.microsoft.com/office/powerpoint/2010/main" val="408333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A387F-3A72-4895-A099-7D2C8301F20D}"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28EF9-01A0-4BA4-A87C-EBD9174DFD4C}" type="slidenum">
              <a:rPr lang="en-US" smtClean="0"/>
              <a:t>‹#›</a:t>
            </a:fld>
            <a:endParaRPr lang="en-US"/>
          </a:p>
        </p:txBody>
      </p:sp>
    </p:spTree>
    <p:extLst>
      <p:ext uri="{BB962C8B-B14F-4D97-AF65-F5344CB8AC3E}">
        <p14:creationId xmlns:p14="http://schemas.microsoft.com/office/powerpoint/2010/main" val="292579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A387F-3A72-4895-A099-7D2C8301F20D}"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28EF9-01A0-4BA4-A87C-EBD9174DFD4C}" type="slidenum">
              <a:rPr lang="en-US" smtClean="0"/>
              <a:t>‹#›</a:t>
            </a:fld>
            <a:endParaRPr lang="en-US"/>
          </a:p>
        </p:txBody>
      </p:sp>
    </p:spTree>
    <p:extLst>
      <p:ext uri="{BB962C8B-B14F-4D97-AF65-F5344CB8AC3E}">
        <p14:creationId xmlns:p14="http://schemas.microsoft.com/office/powerpoint/2010/main" val="327821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A387F-3A72-4895-A099-7D2C8301F20D}"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28EF9-01A0-4BA4-A87C-EBD9174DFD4C}" type="slidenum">
              <a:rPr lang="en-US" smtClean="0"/>
              <a:t>‹#›</a:t>
            </a:fld>
            <a:endParaRPr lang="en-US"/>
          </a:p>
        </p:txBody>
      </p:sp>
    </p:spTree>
    <p:extLst>
      <p:ext uri="{BB962C8B-B14F-4D97-AF65-F5344CB8AC3E}">
        <p14:creationId xmlns:p14="http://schemas.microsoft.com/office/powerpoint/2010/main" val="361947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0A387F-3A72-4895-A099-7D2C8301F20D}" type="datetimeFigureOut">
              <a:rPr lang="en-US" smtClean="0"/>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28EF9-01A0-4BA4-A87C-EBD9174DFD4C}" type="slidenum">
              <a:rPr lang="en-US" smtClean="0"/>
              <a:t>‹#›</a:t>
            </a:fld>
            <a:endParaRPr lang="en-US"/>
          </a:p>
        </p:txBody>
      </p:sp>
    </p:spTree>
    <p:extLst>
      <p:ext uri="{BB962C8B-B14F-4D97-AF65-F5344CB8AC3E}">
        <p14:creationId xmlns:p14="http://schemas.microsoft.com/office/powerpoint/2010/main" val="20705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0A387F-3A72-4895-A099-7D2C8301F20D}"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28EF9-01A0-4BA4-A87C-EBD9174DFD4C}" type="slidenum">
              <a:rPr lang="en-US" smtClean="0"/>
              <a:t>‹#›</a:t>
            </a:fld>
            <a:endParaRPr lang="en-US"/>
          </a:p>
        </p:txBody>
      </p:sp>
    </p:spTree>
    <p:extLst>
      <p:ext uri="{BB962C8B-B14F-4D97-AF65-F5344CB8AC3E}">
        <p14:creationId xmlns:p14="http://schemas.microsoft.com/office/powerpoint/2010/main" val="2045576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0A387F-3A72-4895-A099-7D2C8301F20D}" type="datetimeFigureOut">
              <a:rPr lang="en-US" smtClean="0"/>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28EF9-01A0-4BA4-A87C-EBD9174DFD4C}" type="slidenum">
              <a:rPr lang="en-US" smtClean="0"/>
              <a:t>‹#›</a:t>
            </a:fld>
            <a:endParaRPr lang="en-US"/>
          </a:p>
        </p:txBody>
      </p:sp>
    </p:spTree>
    <p:extLst>
      <p:ext uri="{BB962C8B-B14F-4D97-AF65-F5344CB8AC3E}">
        <p14:creationId xmlns:p14="http://schemas.microsoft.com/office/powerpoint/2010/main" val="16405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0A387F-3A72-4895-A099-7D2C8301F20D}" type="datetimeFigureOut">
              <a:rPr lang="en-US" smtClean="0"/>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28EF9-01A0-4BA4-A87C-EBD9174DFD4C}" type="slidenum">
              <a:rPr lang="en-US" smtClean="0"/>
              <a:t>‹#›</a:t>
            </a:fld>
            <a:endParaRPr lang="en-US"/>
          </a:p>
        </p:txBody>
      </p:sp>
    </p:spTree>
    <p:extLst>
      <p:ext uri="{BB962C8B-B14F-4D97-AF65-F5344CB8AC3E}">
        <p14:creationId xmlns:p14="http://schemas.microsoft.com/office/powerpoint/2010/main" val="913516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A387F-3A72-4895-A099-7D2C8301F20D}" type="datetimeFigureOut">
              <a:rPr lang="en-US" smtClean="0"/>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28EF9-01A0-4BA4-A87C-EBD9174DFD4C}" type="slidenum">
              <a:rPr lang="en-US" smtClean="0"/>
              <a:t>‹#›</a:t>
            </a:fld>
            <a:endParaRPr lang="en-US"/>
          </a:p>
        </p:txBody>
      </p:sp>
    </p:spTree>
    <p:extLst>
      <p:ext uri="{BB962C8B-B14F-4D97-AF65-F5344CB8AC3E}">
        <p14:creationId xmlns:p14="http://schemas.microsoft.com/office/powerpoint/2010/main" val="418383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0A387F-3A72-4895-A099-7D2C8301F20D}"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28EF9-01A0-4BA4-A87C-EBD9174DFD4C}" type="slidenum">
              <a:rPr lang="en-US" smtClean="0"/>
              <a:t>‹#›</a:t>
            </a:fld>
            <a:endParaRPr lang="en-US"/>
          </a:p>
        </p:txBody>
      </p:sp>
    </p:spTree>
    <p:extLst>
      <p:ext uri="{BB962C8B-B14F-4D97-AF65-F5344CB8AC3E}">
        <p14:creationId xmlns:p14="http://schemas.microsoft.com/office/powerpoint/2010/main" val="180740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0A387F-3A72-4895-A099-7D2C8301F20D}" type="datetimeFigureOut">
              <a:rPr lang="en-US" smtClean="0"/>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28EF9-01A0-4BA4-A87C-EBD9174DFD4C}" type="slidenum">
              <a:rPr lang="en-US" smtClean="0"/>
              <a:t>‹#›</a:t>
            </a:fld>
            <a:endParaRPr lang="en-US"/>
          </a:p>
        </p:txBody>
      </p:sp>
    </p:spTree>
    <p:extLst>
      <p:ext uri="{BB962C8B-B14F-4D97-AF65-F5344CB8AC3E}">
        <p14:creationId xmlns:p14="http://schemas.microsoft.com/office/powerpoint/2010/main" val="2261890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A387F-3A72-4895-A099-7D2C8301F20D}" type="datetimeFigureOut">
              <a:rPr lang="en-US" smtClean="0"/>
              <a:t>5/3/2019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28EF9-01A0-4BA4-A87C-EBD9174DFD4C}" type="slidenum">
              <a:rPr lang="en-US" smtClean="0"/>
              <a:t>‹#›</a:t>
            </a:fld>
            <a:endParaRPr lang="en-US"/>
          </a:p>
        </p:txBody>
      </p:sp>
    </p:spTree>
    <p:extLst>
      <p:ext uri="{BB962C8B-B14F-4D97-AF65-F5344CB8AC3E}">
        <p14:creationId xmlns:p14="http://schemas.microsoft.com/office/powerpoint/2010/main" val="2058091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iki.ubc.ca/Library:Education_Library_Learning_Opportunitie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tmc.canadianschoollibraries.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853" y="1418253"/>
            <a:ext cx="10935478" cy="5023796"/>
          </a:xfrm>
          <a:ln w="25400">
            <a:solidFill>
              <a:schemeClr val="tx2"/>
            </a:solidFill>
          </a:ln>
        </p:spPr>
        <p:txBody>
          <a:bodyPr>
            <a:normAutofit fontScale="85000" lnSpcReduction="20000"/>
          </a:bodyPr>
          <a:lstStyle/>
          <a:p>
            <a:r>
              <a:rPr lang="en-US" sz="3400" dirty="0" smtClean="0">
                <a:solidFill>
                  <a:schemeClr val="tx2"/>
                </a:solidFill>
                <a:latin typeface="Arial" panose="020B0604020202020204" pitchFamily="34" charset="0"/>
                <a:cs typeface="Arial" panose="020B0604020202020204" pitchFamily="34" charset="0"/>
              </a:rPr>
              <a:t/>
            </a:r>
            <a:br>
              <a:rPr lang="en-US" sz="3400" dirty="0" smtClean="0">
                <a:solidFill>
                  <a:schemeClr val="tx2"/>
                </a:solidFill>
                <a:latin typeface="Arial" panose="020B0604020202020204" pitchFamily="34" charset="0"/>
                <a:cs typeface="Arial" panose="020B0604020202020204" pitchFamily="34" charset="0"/>
              </a:rPr>
            </a:br>
            <a:r>
              <a:rPr lang="en-US" sz="3400" dirty="0" smtClean="0">
                <a:solidFill>
                  <a:schemeClr val="tx2"/>
                </a:solidFill>
                <a:latin typeface="Arial" panose="020B0604020202020204" pitchFamily="34" charset="0"/>
                <a:cs typeface="Arial" panose="020B0604020202020204" pitchFamily="34" charset="0"/>
              </a:rPr>
              <a:t>UBC </a:t>
            </a:r>
            <a:r>
              <a:rPr lang="en-US" sz="3400" dirty="0" smtClean="0">
                <a:solidFill>
                  <a:schemeClr val="tx2"/>
                </a:solidFill>
                <a:latin typeface="Arial" panose="020B0604020202020204" pitchFamily="34" charset="0"/>
                <a:cs typeface="Arial" panose="020B0604020202020204" pitchFamily="34" charset="0"/>
              </a:rPr>
              <a:t>Education Library</a:t>
            </a:r>
          </a:p>
          <a:p>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Activity report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2018-2019</a:t>
            </a:r>
          </a:p>
          <a:p>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sz="4000" dirty="0" smtClean="0">
                <a:latin typeface="Arial" panose="020B0604020202020204" pitchFamily="34" charset="0"/>
                <a:cs typeface="Arial" panose="020B0604020202020204" pitchFamily="34" charset="0"/>
              </a:rPr>
              <a:t>Supporting Teacher </a:t>
            </a:r>
            <a:r>
              <a:rPr lang="en-US" sz="4000" dirty="0" smtClean="0">
                <a:latin typeface="Arial" panose="020B0604020202020204" pitchFamily="34" charset="0"/>
                <a:cs typeface="Arial" panose="020B0604020202020204" pitchFamily="34" charset="0"/>
              </a:rPr>
              <a:t>Librarianship</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and the</a:t>
            </a:r>
          </a:p>
          <a:p>
            <a:r>
              <a:rPr lang="en-US" sz="4000" dirty="0" smtClean="0">
                <a:latin typeface="Arial" panose="020B0604020202020204" pitchFamily="34" charset="0"/>
                <a:cs typeface="Arial" panose="020B0604020202020204" pitchFamily="34" charset="0"/>
              </a:rPr>
              <a:t>School Library Learning Commons </a:t>
            </a:r>
            <a:endParaRPr lang="en-US" sz="40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Peggy Lunn, Wendy Traas, Emily Fornwald</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58" y="239631"/>
            <a:ext cx="5930536" cy="980515"/>
          </a:xfrm>
          <a:prstGeom prst="rect">
            <a:avLst/>
          </a:prstGeom>
        </p:spPr>
      </p:pic>
    </p:spTree>
    <p:extLst>
      <p:ext uri="{BB962C8B-B14F-4D97-AF65-F5344CB8AC3E}">
        <p14:creationId xmlns:p14="http://schemas.microsoft.com/office/powerpoint/2010/main" val="739296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4506" y="5431040"/>
            <a:ext cx="810102" cy="1104684"/>
          </a:xfrm>
          <a:prstGeom prst="rect">
            <a:avLst/>
          </a:prstGeom>
        </p:spPr>
      </p:pic>
      <p:sp>
        <p:nvSpPr>
          <p:cNvPr id="3" name="Title 2"/>
          <p:cNvSpPr>
            <a:spLocks noGrp="1"/>
          </p:cNvSpPr>
          <p:nvPr>
            <p:ph type="title"/>
          </p:nvPr>
        </p:nvSpPr>
        <p:spPr>
          <a:xfrm>
            <a:off x="606188" y="597137"/>
            <a:ext cx="10515600" cy="1325563"/>
          </a:xfrm>
          <a:ln w="28575">
            <a:solidFill>
              <a:schemeClr val="tx2"/>
            </a:solidFill>
          </a:ln>
        </p:spPr>
        <p:txBody>
          <a:bodyPr/>
          <a:lstStyle/>
          <a:p>
            <a:r>
              <a:rPr lang="en-US" dirty="0" smtClean="0"/>
              <a:t> Things we’re thinking about ....</a:t>
            </a:r>
            <a:endParaRPr lang="en-US" dirty="0"/>
          </a:p>
        </p:txBody>
      </p:sp>
      <p:sp>
        <p:nvSpPr>
          <p:cNvPr id="6" name="Title 1"/>
          <p:cNvSpPr txBox="1">
            <a:spLocks/>
          </p:cNvSpPr>
          <p:nvPr/>
        </p:nvSpPr>
        <p:spPr>
          <a:xfrm>
            <a:off x="399366" y="1818391"/>
            <a:ext cx="11148197" cy="4572000"/>
          </a:xfrm>
          <a:prstGeom prst="rect">
            <a:avLst/>
          </a:prstGeom>
          <a:ln w="38100">
            <a:no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r>
            <a:br>
              <a:rPr lang="en-US" dirty="0" smtClean="0"/>
            </a:br>
            <a:r>
              <a:rPr lang="en-US" dirty="0" smtClean="0"/>
              <a:t/>
            </a:r>
            <a:br>
              <a:rPr lang="en-US" dirty="0" smtClean="0"/>
            </a:br>
            <a:endParaRPr lang="en-US" dirty="0"/>
          </a:p>
        </p:txBody>
      </p:sp>
      <p:sp>
        <p:nvSpPr>
          <p:cNvPr id="7" name="TextBox 6"/>
          <p:cNvSpPr txBox="1"/>
          <p:nvPr/>
        </p:nvSpPr>
        <p:spPr>
          <a:xfrm>
            <a:off x="606188" y="2156742"/>
            <a:ext cx="10515600" cy="4524315"/>
          </a:xfrm>
          <a:prstGeom prst="rect">
            <a:avLst/>
          </a:prstGeom>
          <a:noFill/>
        </p:spPr>
        <p:txBody>
          <a:bodyPr wrap="square" rtlCol="0">
            <a:spAutoFit/>
          </a:bodyPr>
          <a:lstStyle/>
          <a:p>
            <a:r>
              <a:rPr lang="en-US" sz="2200" dirty="0" smtClean="0"/>
              <a:t>Instructional  </a:t>
            </a:r>
            <a:r>
              <a:rPr lang="en-US" sz="2200" dirty="0" smtClean="0"/>
              <a:t>Program </a:t>
            </a:r>
            <a:r>
              <a:rPr lang="en-US" sz="3600" dirty="0" smtClean="0"/>
              <a:t/>
            </a:r>
            <a:br>
              <a:rPr lang="en-US" sz="3600" dirty="0" smtClean="0"/>
            </a:br>
            <a:r>
              <a:rPr lang="en-US" dirty="0" smtClean="0">
                <a:latin typeface="+mj-lt"/>
              </a:rPr>
              <a:t>How can we showcase the role </a:t>
            </a:r>
            <a:r>
              <a:rPr lang="en-US" dirty="0">
                <a:latin typeface="+mj-lt"/>
              </a:rPr>
              <a:t>of the TL and the LLC in inquiry based teaching &amp; learning </a:t>
            </a:r>
            <a:r>
              <a:rPr lang="en-US" dirty="0" smtClean="0">
                <a:latin typeface="+mj-lt"/>
              </a:rPr>
              <a:t>environments. </a:t>
            </a:r>
            <a:r>
              <a:rPr lang="en-US" sz="3400" dirty="0"/>
              <a:t/>
            </a:r>
            <a:br>
              <a:rPr lang="en-US" sz="3400" dirty="0"/>
            </a:br>
            <a:r>
              <a:rPr lang="en-US" sz="3400" dirty="0" smtClean="0"/>
              <a:t/>
            </a:r>
            <a:br>
              <a:rPr lang="en-US" sz="3400" dirty="0" smtClean="0"/>
            </a:br>
            <a:r>
              <a:rPr lang="en-US" sz="2200" dirty="0" smtClean="0"/>
              <a:t>Assessment </a:t>
            </a:r>
            <a:endParaRPr lang="en-US" sz="2200" dirty="0"/>
          </a:p>
          <a:p>
            <a:r>
              <a:rPr lang="en-US" dirty="0" err="1" smtClean="0">
                <a:latin typeface="+mj-lt"/>
              </a:rPr>
              <a:t>i</a:t>
            </a:r>
            <a:r>
              <a:rPr lang="en-US" dirty="0" smtClean="0">
                <a:latin typeface="+mj-lt"/>
              </a:rPr>
              <a:t>)Within</a:t>
            </a:r>
            <a:r>
              <a:rPr lang="en-US" dirty="0" smtClean="0">
                <a:latin typeface="+mj-lt"/>
              </a:rPr>
              <a:t>/ through/ of our teaching practices and </a:t>
            </a:r>
            <a:r>
              <a:rPr lang="en-US" dirty="0" smtClean="0">
                <a:latin typeface="+mj-lt"/>
              </a:rPr>
              <a:t>activities</a:t>
            </a:r>
            <a:endParaRPr lang="en-US" dirty="0">
              <a:latin typeface="+mj-lt"/>
            </a:endParaRPr>
          </a:p>
          <a:p>
            <a:r>
              <a:rPr lang="en-US" dirty="0" smtClean="0">
                <a:latin typeface="+mj-lt"/>
              </a:rPr>
              <a:t>ii)Incoming </a:t>
            </a:r>
            <a:r>
              <a:rPr lang="en-US" dirty="0" smtClean="0">
                <a:latin typeface="+mj-lt"/>
              </a:rPr>
              <a:t>perceptions vs. Outgoing perceptions of Teacher Librarianship and the LLC</a:t>
            </a:r>
          </a:p>
          <a:p>
            <a:r>
              <a:rPr lang="en-US" dirty="0"/>
              <a:t> </a:t>
            </a:r>
            <a:r>
              <a:rPr lang="en-US" dirty="0" smtClean="0"/>
              <a:t>     </a:t>
            </a:r>
          </a:p>
          <a:p>
            <a:r>
              <a:rPr lang="en-US" sz="2200" dirty="0" smtClean="0"/>
              <a:t>Contextualizing ‘Problematic’ Children’s Literature</a:t>
            </a:r>
          </a:p>
          <a:p>
            <a:r>
              <a:rPr lang="en-US" dirty="0" smtClean="0">
                <a:latin typeface="+mj-lt"/>
              </a:rPr>
              <a:t>AKA  What do we do with all the racist books ?</a:t>
            </a:r>
            <a:r>
              <a:rPr lang="en-US" dirty="0" smtClean="0"/>
              <a:t/>
            </a:r>
            <a:br>
              <a:rPr lang="en-US" dirty="0" smtClean="0"/>
            </a:br>
            <a:r>
              <a:rPr lang="en-US" sz="2200" dirty="0" smtClean="0"/>
              <a:t/>
            </a:r>
            <a:br>
              <a:rPr lang="en-US" sz="2200" dirty="0" smtClean="0"/>
            </a:br>
            <a:r>
              <a:rPr lang="en-US" sz="2200" dirty="0" smtClean="0"/>
              <a:t>BCTLA Summer Institute</a:t>
            </a:r>
            <a:br>
              <a:rPr lang="en-US" sz="2200" dirty="0" smtClean="0"/>
            </a:br>
            <a:r>
              <a:rPr lang="en-US" dirty="0" smtClean="0">
                <a:latin typeface="+mj-lt"/>
              </a:rPr>
              <a:t>Would you like us to host one?  On what?</a:t>
            </a:r>
          </a:p>
          <a:p>
            <a:endParaRPr lang="en-US"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98768" y="597137"/>
            <a:ext cx="1633502" cy="1850270"/>
          </a:xfrm>
          <a:prstGeom prst="rect">
            <a:avLst/>
          </a:prstGeom>
        </p:spPr>
      </p:pic>
    </p:spTree>
    <p:extLst>
      <p:ext uri="{BB962C8B-B14F-4D97-AF65-F5344CB8AC3E}">
        <p14:creationId xmlns:p14="http://schemas.microsoft.com/office/powerpoint/2010/main" val="3788193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188" y="597137"/>
            <a:ext cx="10515600" cy="1325563"/>
          </a:xfrm>
        </p:spPr>
        <p:txBody>
          <a:bodyPr/>
          <a:lstStyle/>
          <a:p>
            <a:r>
              <a:rPr lang="en-US" dirty="0" smtClean="0"/>
              <a:t> Things you’re thinking about...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82312" y="5419168"/>
            <a:ext cx="942975" cy="1285875"/>
          </a:xfrm>
          <a:prstGeom prst="rect">
            <a:avLst/>
          </a:prstGeom>
        </p:spPr>
      </p:pic>
      <p:sp>
        <p:nvSpPr>
          <p:cNvPr id="5" name="Title 2"/>
          <p:cNvSpPr txBox="1">
            <a:spLocks/>
          </p:cNvSpPr>
          <p:nvPr/>
        </p:nvSpPr>
        <p:spPr>
          <a:xfrm>
            <a:off x="606188" y="539181"/>
            <a:ext cx="10515600" cy="1325563"/>
          </a:xfrm>
          <a:prstGeom prst="rect">
            <a:avLst/>
          </a:prstGeom>
          <a:ln w="28575">
            <a:solidFill>
              <a:schemeClr val="tx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6" name="TextBox 5"/>
          <p:cNvSpPr txBox="1"/>
          <p:nvPr/>
        </p:nvSpPr>
        <p:spPr>
          <a:xfrm>
            <a:off x="480596" y="2489085"/>
            <a:ext cx="10515600" cy="4893647"/>
          </a:xfrm>
          <a:prstGeom prst="rect">
            <a:avLst/>
          </a:prstGeom>
          <a:noFill/>
        </p:spPr>
        <p:txBody>
          <a:bodyPr wrap="square" rtlCol="0">
            <a:spAutoFit/>
          </a:bodyPr>
          <a:lstStyle/>
          <a:p>
            <a:pPr algn="ctr"/>
            <a:r>
              <a:rPr lang="en-US" sz="3400" dirty="0" smtClean="0"/>
              <a:t>Is there something UBC </a:t>
            </a:r>
            <a:r>
              <a:rPr lang="en-US" sz="3400" dirty="0" smtClean="0"/>
              <a:t>Education Librarians </a:t>
            </a:r>
          </a:p>
          <a:p>
            <a:pPr algn="ctr"/>
            <a:r>
              <a:rPr lang="en-US" sz="3400" dirty="0"/>
              <a:t>a</a:t>
            </a:r>
            <a:r>
              <a:rPr lang="en-US" sz="3400" dirty="0" smtClean="0"/>
              <a:t>re uniquely </a:t>
            </a:r>
            <a:r>
              <a:rPr lang="en-US" sz="3400" dirty="0" smtClean="0"/>
              <a:t>positioned to do </a:t>
            </a:r>
          </a:p>
          <a:p>
            <a:pPr algn="ctr"/>
            <a:r>
              <a:rPr lang="en-US" sz="3400" dirty="0" smtClean="0"/>
              <a:t>with / for / about </a:t>
            </a:r>
          </a:p>
          <a:p>
            <a:pPr algn="ctr"/>
            <a:r>
              <a:rPr lang="en-US" sz="3400" dirty="0" smtClean="0"/>
              <a:t>Teacher Librarianship, School Libraries, Learning</a:t>
            </a:r>
            <a:r>
              <a:rPr lang="en-US" sz="2200" dirty="0"/>
              <a:t> </a:t>
            </a:r>
            <a:r>
              <a:rPr lang="en-US" sz="3400" dirty="0" smtClean="0"/>
              <a:t>Commons</a:t>
            </a:r>
          </a:p>
          <a:p>
            <a:endParaRPr lang="en-US" sz="2200" dirty="0"/>
          </a:p>
          <a:p>
            <a:endParaRPr lang="en-US" dirty="0" smtClean="0"/>
          </a:p>
          <a:p>
            <a:endParaRPr lang="en-US" dirty="0"/>
          </a:p>
          <a:p>
            <a:pPr algn="ctr"/>
            <a:r>
              <a:rPr lang="en-US" sz="2800" dirty="0" smtClean="0"/>
              <a:t>peggy.lunn@ubc.ca</a:t>
            </a:r>
          </a:p>
          <a:p>
            <a:endParaRPr lang="en-US" dirty="0"/>
          </a:p>
          <a:p>
            <a:endParaRPr lang="en-US" dirty="0" smtClean="0"/>
          </a:p>
          <a:p>
            <a:endParaRPr lang="en-US" dirty="0"/>
          </a:p>
          <a:p>
            <a:endParaRPr lang="en-US" dirty="0" smtClean="0"/>
          </a:p>
          <a:p>
            <a:r>
              <a:rPr lang="en-US" dirty="0" smtClean="0"/>
              <a:t>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8727" y="422780"/>
            <a:ext cx="1647471" cy="1866093"/>
          </a:xfrm>
          <a:prstGeom prst="rect">
            <a:avLst/>
          </a:prstGeom>
        </p:spPr>
      </p:pic>
    </p:spTree>
    <p:extLst>
      <p:ext uri="{BB962C8B-B14F-4D97-AF65-F5344CB8AC3E}">
        <p14:creationId xmlns:p14="http://schemas.microsoft.com/office/powerpoint/2010/main" val="3845823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35697" y="1539552"/>
            <a:ext cx="9927771" cy="3570208"/>
          </a:xfrm>
          <a:prstGeom prst="rect">
            <a:avLst/>
          </a:prstGeom>
          <a:noFill/>
        </p:spPr>
        <p:txBody>
          <a:bodyPr wrap="square" rtlCol="0">
            <a:spAutoFit/>
          </a:bodyPr>
          <a:lstStyle/>
          <a:p>
            <a:pPr algn="ctr"/>
            <a:endParaRPr lang="en-US" dirty="0" smtClean="0"/>
          </a:p>
          <a:p>
            <a:pPr algn="ctr"/>
            <a:endParaRPr lang="en-US" dirty="0"/>
          </a:p>
          <a:p>
            <a:pPr algn="ctr"/>
            <a:endParaRPr lang="en-US" dirty="0" smtClean="0"/>
          </a:p>
          <a:p>
            <a:pPr algn="ctr"/>
            <a:endParaRPr lang="en-US" dirty="0"/>
          </a:p>
          <a:p>
            <a:pPr algn="ctr"/>
            <a:r>
              <a:rPr lang="en-US" sz="6400" dirty="0" smtClean="0">
                <a:latin typeface="Freestyle Script" panose="030804020302050B0404" pitchFamily="66" charset="0"/>
              </a:rPr>
              <a:t>Thank you</a:t>
            </a:r>
          </a:p>
          <a:p>
            <a:pPr algn="ctr"/>
            <a:endParaRPr lang="en-US" dirty="0" smtClean="0"/>
          </a:p>
          <a:p>
            <a:pPr algn="ctr"/>
            <a:endParaRPr lang="en-US" dirty="0"/>
          </a:p>
          <a:p>
            <a:pPr algn="ctr"/>
            <a:endParaRPr lang="en-US" dirty="0"/>
          </a:p>
          <a:p>
            <a:endParaRPr lang="en-US" dirty="0"/>
          </a:p>
          <a:p>
            <a:endParaRPr lang="en-US" dirty="0"/>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72518" y="5281126"/>
            <a:ext cx="955254" cy="1302619"/>
          </a:xfrm>
          <a:prstGeom prst="rect">
            <a:avLst/>
          </a:prstGeom>
        </p:spPr>
      </p:pic>
    </p:spTree>
    <p:extLst>
      <p:ext uri="{BB962C8B-B14F-4D97-AF65-F5344CB8AC3E}">
        <p14:creationId xmlns:p14="http://schemas.microsoft.com/office/powerpoint/2010/main" val="3271031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162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2006082"/>
            <a:ext cx="10863942" cy="4545920"/>
          </a:xfrm>
          <a:ln w="38100">
            <a:noFill/>
          </a:ln>
        </p:spPr>
        <p:txBody>
          <a:bodyPr>
            <a:normAutofit fontScale="90000"/>
          </a:bodyPr>
          <a:lstStyle/>
          <a:p>
            <a:r>
              <a:rPr lang="en-US" sz="2000" b="1" dirty="0" smtClean="0"/>
              <a:t/>
            </a:r>
            <a:br>
              <a:rPr lang="en-US" sz="2000" b="1" dirty="0" smtClean="0"/>
            </a:br>
            <a:r>
              <a:rPr lang="en-US" sz="2000" b="1" dirty="0" smtClean="0"/>
              <a:t/>
            </a:r>
            <a:br>
              <a:rPr lang="en-US" sz="2000" b="1" dirty="0" smtClean="0"/>
            </a:br>
            <a:r>
              <a:rPr lang="en-US" sz="2000" b="1" dirty="0"/>
              <a:t/>
            </a:r>
            <a:br>
              <a:rPr lang="en-US" sz="2000" b="1" dirty="0"/>
            </a:br>
            <a:r>
              <a:rPr lang="en-US" sz="2000" b="1" dirty="0" smtClean="0"/>
              <a:t/>
            </a:r>
            <a:br>
              <a:rPr lang="en-US" sz="2000" b="1" dirty="0" smtClean="0"/>
            </a:br>
            <a:r>
              <a:rPr lang="en-US" sz="2400" b="1" dirty="0" smtClean="0"/>
              <a:t>Goal</a:t>
            </a:r>
            <a:r>
              <a:rPr lang="en-US" sz="2000" dirty="0" smtClean="0"/>
              <a:t/>
            </a:r>
            <a:br>
              <a:rPr lang="en-US" sz="2000" dirty="0" smtClean="0"/>
            </a:br>
            <a:r>
              <a:rPr lang="en-US" sz="2000" dirty="0" err="1" smtClean="0"/>
              <a:t>i</a:t>
            </a:r>
            <a:r>
              <a:rPr lang="en-US" sz="2000" dirty="0" smtClean="0"/>
              <a:t>) To grow visibility and authority of Canadian School Libraries</a:t>
            </a:r>
            <a:r>
              <a:rPr lang="en-US" sz="2000" i="1" dirty="0" smtClean="0"/>
              <a:t>, Leading </a:t>
            </a:r>
            <a:r>
              <a:rPr lang="en-US" sz="2000" i="1" dirty="0" smtClean="0"/>
              <a:t>Learning</a:t>
            </a:r>
            <a:r>
              <a:rPr lang="en-US" sz="2000" dirty="0" smtClean="0"/>
              <a:t/>
            </a:r>
            <a:br>
              <a:rPr lang="en-US" sz="2000" dirty="0" smtClean="0"/>
            </a:br>
            <a:r>
              <a:rPr lang="en-US" sz="2000" dirty="0" smtClean="0"/>
              <a:t>ii) To grow visibility and authority of BCTLA, and its publications</a:t>
            </a:r>
            <a:r>
              <a:rPr lang="en-US" sz="1800" dirty="0" smtClean="0"/>
              <a:t/>
            </a:r>
            <a:br>
              <a:rPr lang="en-US" sz="1800" dirty="0" smtClean="0"/>
            </a:br>
            <a:r>
              <a:rPr lang="en-US" sz="1800" dirty="0"/>
              <a:t/>
            </a:r>
            <a:br>
              <a:rPr lang="en-US" sz="1800" dirty="0"/>
            </a:br>
            <a:r>
              <a:rPr lang="en-US" sz="2400" b="1" dirty="0" smtClean="0"/>
              <a:t>Target(s)</a:t>
            </a:r>
            <a:r>
              <a:rPr lang="en-US" sz="2000" dirty="0" smtClean="0"/>
              <a:t/>
            </a:r>
            <a:br>
              <a:rPr lang="en-US" sz="2000" dirty="0" smtClean="0"/>
            </a:br>
            <a:r>
              <a:rPr lang="en-US" sz="2000" dirty="0" smtClean="0"/>
              <a:t>UBC Faculty of Education, UBC iSchool</a:t>
            </a:r>
            <a:r>
              <a:rPr lang="en-US" sz="1800" dirty="0" smtClean="0"/>
              <a:t/>
            </a:r>
            <a:br>
              <a:rPr lang="en-US" sz="1800" dirty="0" smtClean="0"/>
            </a:br>
            <a:r>
              <a:rPr lang="en-US" sz="1800" dirty="0" smtClean="0"/>
              <a:t/>
            </a:r>
            <a:br>
              <a:rPr lang="en-US" sz="1800" dirty="0" smtClean="0"/>
            </a:br>
            <a:r>
              <a:rPr lang="en-US" sz="2000" dirty="0"/>
              <a:t/>
            </a:r>
            <a:br>
              <a:rPr lang="en-US" sz="2000" dirty="0"/>
            </a:br>
            <a:r>
              <a:rPr lang="en-US" sz="2400" b="1" dirty="0" smtClean="0"/>
              <a:t>Strategy</a:t>
            </a:r>
            <a:r>
              <a:rPr lang="en-US" sz="2000" dirty="0" smtClean="0"/>
              <a:t/>
            </a:r>
            <a:br>
              <a:rPr lang="en-US" sz="2000" dirty="0" smtClean="0"/>
            </a:br>
            <a:r>
              <a:rPr lang="en-US" sz="1800" dirty="0" err="1" smtClean="0"/>
              <a:t>i</a:t>
            </a:r>
            <a:r>
              <a:rPr lang="en-US" sz="2000" dirty="0" smtClean="0"/>
              <a:t>) Visibility  ( print documents </a:t>
            </a:r>
            <a:r>
              <a:rPr lang="en-US" sz="2000" dirty="0" smtClean="0"/>
              <a:t>available and included everywhere </a:t>
            </a:r>
            <a:r>
              <a:rPr lang="en-US" sz="2000" dirty="0" smtClean="0"/>
              <a:t>) </a:t>
            </a:r>
            <a:r>
              <a:rPr lang="en-US" sz="2000" dirty="0"/>
              <a:t/>
            </a:r>
            <a:br>
              <a:rPr lang="en-US" sz="2000" dirty="0"/>
            </a:br>
            <a:r>
              <a:rPr lang="en-US" sz="2000" dirty="0" smtClean="0"/>
              <a:t>ii) Amplification</a:t>
            </a:r>
            <a:r>
              <a:rPr lang="en-US" sz="2000" dirty="0"/>
              <a:t> </a:t>
            </a:r>
            <a:r>
              <a:rPr lang="en-US" sz="2000" dirty="0" smtClean="0"/>
              <a:t>through Contextualization  ( social media framing ) </a:t>
            </a:r>
            <a:br>
              <a:rPr lang="en-US" sz="2000" dirty="0" smtClean="0"/>
            </a:br>
            <a:r>
              <a:rPr lang="en-US" sz="2000" dirty="0" smtClean="0"/>
              <a:t>iii) Repetition, Consistency  </a:t>
            </a:r>
            <a:r>
              <a:rPr lang="en-US" sz="2000" dirty="0" smtClean="0"/>
              <a:t>(every </a:t>
            </a:r>
            <a:r>
              <a:rPr lang="en-US" sz="2000" dirty="0" smtClean="0"/>
              <a:t>transaction is an opportunity ) </a:t>
            </a:r>
            <a:r>
              <a:rPr lang="en-US" dirty="0"/>
              <a:t/>
            </a:r>
            <a:br>
              <a:rPr lang="en-US" dirty="0"/>
            </a:br>
            <a:r>
              <a:rPr lang="en-US" dirty="0" smtClean="0"/>
              <a:t/>
            </a:r>
            <a:br>
              <a:rPr lang="en-US" dirty="0" smtClean="0"/>
            </a:br>
            <a:r>
              <a:rPr lang="en-US" sz="2400" b="1" dirty="0" smtClean="0"/>
              <a:t>Assessment Strategy / Outcomes </a:t>
            </a:r>
            <a:r>
              <a:rPr lang="en-US" sz="3800" dirty="0" smtClean="0"/>
              <a:t>....  </a:t>
            </a:r>
            <a:r>
              <a:rPr lang="en-US" sz="2400" dirty="0" smtClean="0"/>
              <a:t>Under construction</a:t>
            </a:r>
            <a:br>
              <a:rPr lang="en-US" sz="2400" dirty="0" smtClean="0"/>
            </a:br>
            <a:r>
              <a:rPr lang="en-US" sz="2400" dirty="0" smtClean="0"/>
              <a:t/>
            </a:r>
            <a:br>
              <a:rPr lang="en-US" sz="2400" dirty="0" smtClean="0"/>
            </a:br>
            <a:r>
              <a:rPr lang="en-US" dirty="0" smtClean="0"/>
              <a:t/>
            </a:r>
            <a:br>
              <a:rPr lang="en-US" dirty="0" smtClean="0"/>
            </a:br>
            <a:endParaRPr lang="en-US" dirty="0"/>
          </a:p>
        </p:txBody>
      </p:sp>
      <p:sp>
        <p:nvSpPr>
          <p:cNvPr id="4" name="Title 1"/>
          <p:cNvSpPr txBox="1">
            <a:spLocks/>
          </p:cNvSpPr>
          <p:nvPr/>
        </p:nvSpPr>
        <p:spPr>
          <a:xfrm>
            <a:off x="304800" y="197690"/>
            <a:ext cx="11351620" cy="1285148"/>
          </a:xfrm>
          <a:prstGeom prst="rect">
            <a:avLst/>
          </a:prstGeom>
          <a:ln w="38100">
            <a:solidFill>
              <a:schemeClr val="tx2"/>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t>
            </a:r>
            <a:r>
              <a:rPr lang="en-US" dirty="0" smtClean="0"/>
              <a:t>Activity</a:t>
            </a:r>
            <a:r>
              <a:rPr lang="en-US" dirty="0"/>
              <a:t/>
            </a:r>
            <a:br>
              <a:rPr lang="en-US" dirty="0"/>
            </a:br>
            <a:r>
              <a:rPr lang="en-US" dirty="0" smtClean="0"/>
              <a:t> </a:t>
            </a:r>
            <a:r>
              <a:rPr lang="en-US" sz="2400" dirty="0" smtClean="0"/>
              <a:t>Showcasing</a:t>
            </a:r>
            <a:r>
              <a:rPr lang="en-US" dirty="0"/>
              <a:t> </a:t>
            </a:r>
            <a:r>
              <a:rPr lang="en-US" sz="2400" dirty="0" smtClean="0"/>
              <a:t>lead </a:t>
            </a:r>
            <a:r>
              <a:rPr lang="en-US" sz="2400" dirty="0" smtClean="0"/>
              <a:t>bodies/documents in Canadian School Librarianship</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6252" y="5305803"/>
            <a:ext cx="810102" cy="1104684"/>
          </a:xfrm>
          <a:prstGeom prst="rect">
            <a:avLst/>
          </a:prstGeom>
        </p:spPr>
      </p:pic>
      <p:sp>
        <p:nvSpPr>
          <p:cNvPr id="3" name="AutoShape 2" descr="Image result for under construction image"/>
          <p:cNvSpPr>
            <a:spLocks noChangeAspect="1" noChangeArrowheads="1"/>
          </p:cNvSpPr>
          <p:nvPr/>
        </p:nvSpPr>
        <p:spPr bwMode="auto">
          <a:xfrm>
            <a:off x="0" y="-25115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under construction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10387429" y="215229"/>
            <a:ext cx="1243741" cy="1252353"/>
          </a:xfrm>
          <a:prstGeom prst="rect">
            <a:avLst/>
          </a:prstGeom>
        </p:spPr>
      </p:pic>
      <p:pic>
        <p:nvPicPr>
          <p:cNvPr id="8" name="Picture 7"/>
          <p:cNvPicPr>
            <a:picLocks noChangeAspect="1"/>
          </p:cNvPicPr>
          <p:nvPr/>
        </p:nvPicPr>
        <p:blipFill>
          <a:blip r:embed="rId4"/>
          <a:stretch>
            <a:fillRect/>
          </a:stretch>
        </p:blipFill>
        <p:spPr>
          <a:xfrm>
            <a:off x="8152028" y="2116403"/>
            <a:ext cx="2674224" cy="1277917"/>
          </a:xfrm>
          <a:prstGeom prst="rect">
            <a:avLst/>
          </a:prstGeom>
        </p:spPr>
      </p:pic>
      <p:pic>
        <p:nvPicPr>
          <p:cNvPr id="9" name="Picture 8"/>
          <p:cNvPicPr>
            <a:picLocks noChangeAspect="1"/>
          </p:cNvPicPr>
          <p:nvPr/>
        </p:nvPicPr>
        <p:blipFill>
          <a:blip r:embed="rId5"/>
          <a:stretch>
            <a:fillRect/>
          </a:stretch>
        </p:blipFill>
        <p:spPr>
          <a:xfrm>
            <a:off x="10498026" y="1467582"/>
            <a:ext cx="1158394" cy="1140572"/>
          </a:xfrm>
          <a:prstGeom prst="rect">
            <a:avLst/>
          </a:prstGeom>
        </p:spPr>
      </p:pic>
      <p:pic>
        <p:nvPicPr>
          <p:cNvPr id="10" name="Picture 9"/>
          <p:cNvPicPr>
            <a:picLocks noChangeAspect="1"/>
          </p:cNvPicPr>
          <p:nvPr/>
        </p:nvPicPr>
        <p:blipFill>
          <a:blip r:embed="rId6"/>
          <a:stretch>
            <a:fillRect/>
          </a:stretch>
        </p:blipFill>
        <p:spPr>
          <a:xfrm>
            <a:off x="9372337" y="657764"/>
            <a:ext cx="1125689" cy="1458639"/>
          </a:xfrm>
          <a:prstGeom prst="rect">
            <a:avLst/>
          </a:prstGeom>
        </p:spPr>
      </p:pic>
    </p:spTree>
    <p:extLst>
      <p:ext uri="{BB962C8B-B14F-4D97-AF65-F5344CB8AC3E}">
        <p14:creationId xmlns:p14="http://schemas.microsoft.com/office/powerpoint/2010/main" val="3475303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66" y="1642187"/>
            <a:ext cx="11351620" cy="4565323"/>
          </a:xfrm>
          <a:ln w="38100">
            <a:noFill/>
          </a:ln>
        </p:spPr>
        <p:txBody>
          <a:bodyPr>
            <a:normAutofit/>
          </a:bodyPr>
          <a:lstStyle/>
          <a:p>
            <a:r>
              <a:rPr lang="en-US" sz="2200" b="1" dirty="0" smtClean="0"/>
              <a:t>Goal</a:t>
            </a:r>
            <a:r>
              <a:rPr lang="en-US" dirty="0" smtClean="0"/>
              <a:t/>
            </a:r>
            <a:br>
              <a:rPr lang="en-US" dirty="0" smtClean="0"/>
            </a:br>
            <a:r>
              <a:rPr lang="en-US" sz="2000" dirty="0" smtClean="0"/>
              <a:t>Teacher Candidates graduate the UBC </a:t>
            </a:r>
            <a:r>
              <a:rPr lang="en-US" sz="2000" dirty="0" err="1" smtClean="0"/>
              <a:t>B.Ed</a:t>
            </a:r>
            <a:r>
              <a:rPr lang="en-US" sz="2000" dirty="0" smtClean="0"/>
              <a:t> program with a core belief that </a:t>
            </a:r>
            <a:r>
              <a:rPr lang="en-US" sz="2000" dirty="0" smtClean="0"/>
              <a:t>the LLC </a:t>
            </a:r>
            <a:br>
              <a:rPr lang="en-US" sz="2000" dirty="0" smtClean="0"/>
            </a:br>
            <a:r>
              <a:rPr lang="en-US" sz="2000" dirty="0" smtClean="0"/>
              <a:t>and Teacher Librarians are an integral </a:t>
            </a:r>
            <a:r>
              <a:rPr lang="en-US" sz="2000" dirty="0" smtClean="0"/>
              <a:t>part of educational practice and </a:t>
            </a:r>
            <a:r>
              <a:rPr lang="en-US" sz="2000" dirty="0" smtClean="0"/>
              <a:t>the </a:t>
            </a:r>
            <a:r>
              <a:rPr lang="en-US" sz="2000" dirty="0" smtClean="0"/>
              <a:t>life of a school.</a:t>
            </a:r>
            <a:r>
              <a:rPr lang="en-US" sz="2400" dirty="0" smtClean="0"/>
              <a:t/>
            </a:r>
            <a:br>
              <a:rPr lang="en-US" sz="2400" dirty="0" smtClean="0"/>
            </a:br>
            <a:r>
              <a:rPr lang="en-US" sz="2400" dirty="0"/>
              <a:t/>
            </a:r>
            <a:br>
              <a:rPr lang="en-US" sz="2400" dirty="0"/>
            </a:br>
            <a:r>
              <a:rPr lang="en-US" sz="2200" b="1" dirty="0" smtClean="0"/>
              <a:t>Target(s)</a:t>
            </a:r>
            <a:r>
              <a:rPr lang="en-US" dirty="0" smtClean="0"/>
              <a:t/>
            </a:r>
            <a:br>
              <a:rPr lang="en-US" dirty="0" smtClean="0"/>
            </a:br>
            <a:r>
              <a:rPr lang="en-US" sz="2000" dirty="0" smtClean="0"/>
              <a:t>UBC Faculty of </a:t>
            </a:r>
            <a:r>
              <a:rPr lang="en-US" sz="2000" dirty="0" smtClean="0"/>
              <a:t>Education: Elementary, Middle Grades, Secondary Candidates, and Faculty</a:t>
            </a:r>
            <a:r>
              <a:rPr lang="en-US" dirty="0"/>
              <a:t/>
            </a:r>
            <a:br>
              <a:rPr lang="en-US" dirty="0"/>
            </a:br>
            <a:r>
              <a:rPr lang="en-US" dirty="0"/>
              <a:t/>
            </a:r>
            <a:br>
              <a:rPr lang="en-US" dirty="0"/>
            </a:br>
            <a:r>
              <a:rPr lang="en-US" sz="2200" b="1" dirty="0"/>
              <a:t>S</a:t>
            </a:r>
            <a:r>
              <a:rPr lang="en-US" sz="2200" b="1" dirty="0" smtClean="0"/>
              <a:t>trategy</a:t>
            </a:r>
            <a:r>
              <a:rPr lang="en-US" dirty="0" smtClean="0"/>
              <a:t/>
            </a:r>
            <a:br>
              <a:rPr lang="en-US" dirty="0" smtClean="0"/>
            </a:br>
            <a:r>
              <a:rPr lang="en-US" sz="2000" dirty="0" err="1" smtClean="0"/>
              <a:t>i</a:t>
            </a:r>
            <a:r>
              <a:rPr lang="en-US" sz="2000" dirty="0" smtClean="0"/>
              <a:t>) </a:t>
            </a:r>
            <a:r>
              <a:rPr lang="en-US" sz="2000" dirty="0" smtClean="0"/>
              <a:t>Intentional inclusion in workshops, orientations, supporting documentation</a:t>
            </a:r>
            <a:r>
              <a:rPr lang="en-US" sz="2000" dirty="0"/>
              <a:t/>
            </a:r>
            <a:br>
              <a:rPr lang="en-US" sz="2000" dirty="0"/>
            </a:br>
            <a:r>
              <a:rPr lang="en-US" sz="2000" dirty="0" smtClean="0"/>
              <a:t>ii) Amplification</a:t>
            </a:r>
            <a:r>
              <a:rPr lang="en-US" sz="2000" dirty="0"/>
              <a:t> </a:t>
            </a:r>
            <a:r>
              <a:rPr lang="en-US" sz="2000" dirty="0" smtClean="0"/>
              <a:t>through Contextualization  ( Social media</a:t>
            </a:r>
            <a:r>
              <a:rPr lang="en-US" sz="2000" dirty="0" smtClean="0"/>
              <a:t>, Branch </a:t>
            </a:r>
            <a:r>
              <a:rPr lang="en-US" sz="2000" dirty="0" smtClean="0"/>
              <a:t>Instructional program, </a:t>
            </a:r>
            <a:r>
              <a:rPr lang="en-US" sz="2000" dirty="0" err="1" smtClean="0"/>
              <a:t>Authorfest</a:t>
            </a:r>
            <a:r>
              <a:rPr lang="en-US" sz="2000" dirty="0" smtClean="0"/>
              <a:t> ) </a:t>
            </a:r>
            <a:br>
              <a:rPr lang="en-US" sz="2000" dirty="0" smtClean="0"/>
            </a:br>
            <a:r>
              <a:rPr lang="en-US" sz="2000" dirty="0" smtClean="0"/>
              <a:t>iii) Repetition, Consistency </a:t>
            </a:r>
            <a:r>
              <a:rPr lang="en-US" dirty="0"/>
              <a:t/>
            </a:r>
            <a:br>
              <a:rPr lang="en-US" dirty="0"/>
            </a:br>
            <a:endParaRPr lang="en-US" dirty="0"/>
          </a:p>
        </p:txBody>
      </p:sp>
      <p:sp>
        <p:nvSpPr>
          <p:cNvPr id="4" name="Title 1"/>
          <p:cNvSpPr txBox="1">
            <a:spLocks/>
          </p:cNvSpPr>
          <p:nvPr/>
        </p:nvSpPr>
        <p:spPr>
          <a:xfrm>
            <a:off x="399366" y="177893"/>
            <a:ext cx="11351620" cy="1285148"/>
          </a:xfrm>
          <a:prstGeom prst="rect">
            <a:avLst/>
          </a:prstGeom>
          <a:ln w="38100">
            <a:solidFill>
              <a:schemeClr val="tx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Activity</a:t>
            </a:r>
            <a:br>
              <a:rPr lang="en-US" dirty="0" smtClean="0"/>
            </a:br>
            <a:r>
              <a:rPr lang="en-US" sz="2200" dirty="0"/>
              <a:t> </a:t>
            </a:r>
            <a:r>
              <a:rPr lang="en-US" sz="2400" dirty="0" smtClean="0"/>
              <a:t> Including</a:t>
            </a:r>
            <a:r>
              <a:rPr lang="en-US" sz="2400" dirty="0"/>
              <a:t> </a:t>
            </a:r>
            <a:r>
              <a:rPr lang="en-US" sz="2400" dirty="0" smtClean="0"/>
              <a:t>School Libraries in the </a:t>
            </a:r>
            <a:r>
              <a:rPr lang="en-US" sz="2400" dirty="0" smtClean="0"/>
              <a:t>Ed Library’s Instructional Program</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1542" y="5721531"/>
            <a:ext cx="810102" cy="1104684"/>
          </a:xfrm>
          <a:prstGeom prst="rect">
            <a:avLst/>
          </a:prstGeom>
        </p:spPr>
      </p:pic>
      <p:pic>
        <p:nvPicPr>
          <p:cNvPr id="3" name="Picture 2"/>
          <p:cNvPicPr>
            <a:picLocks noChangeAspect="1"/>
          </p:cNvPicPr>
          <p:nvPr/>
        </p:nvPicPr>
        <p:blipFill rotWithShape="1">
          <a:blip r:embed="rId3"/>
          <a:srcRect l="42142"/>
          <a:stretch/>
        </p:blipFill>
        <p:spPr>
          <a:xfrm>
            <a:off x="9517225" y="457200"/>
            <a:ext cx="1898589" cy="1845840"/>
          </a:xfrm>
          <a:prstGeom prst="rect">
            <a:avLst/>
          </a:prstGeom>
        </p:spPr>
      </p:pic>
    </p:spTree>
    <p:extLst>
      <p:ext uri="{BB962C8B-B14F-4D97-AF65-F5344CB8AC3E}">
        <p14:creationId xmlns:p14="http://schemas.microsoft.com/office/powerpoint/2010/main" val="2717908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66" y="1843971"/>
            <a:ext cx="11148197" cy="4725272"/>
          </a:xfrm>
          <a:ln w="38100">
            <a:noFill/>
          </a:ln>
        </p:spPr>
        <p:txBody>
          <a:bodyPr>
            <a:normAutofit fontScale="90000"/>
          </a:bodyPr>
          <a:lstStyle/>
          <a:p>
            <a:r>
              <a:rPr lang="en-US" sz="3800" dirty="0" smtClean="0"/>
              <a:t/>
            </a:r>
            <a:br>
              <a:rPr lang="en-US" sz="3800" dirty="0" smtClean="0"/>
            </a:br>
            <a:r>
              <a:rPr lang="en-US" sz="2400" b="1" dirty="0" smtClean="0"/>
              <a:t>Goal</a:t>
            </a:r>
            <a:r>
              <a:rPr lang="en-US" dirty="0" smtClean="0"/>
              <a:t/>
            </a:r>
            <a:br>
              <a:rPr lang="en-US" dirty="0" smtClean="0"/>
            </a:br>
            <a:r>
              <a:rPr lang="en-US" sz="1800" dirty="0" err="1" smtClean="0"/>
              <a:t>i</a:t>
            </a:r>
            <a:r>
              <a:rPr lang="en-US" sz="1800" dirty="0" smtClean="0"/>
              <a:t>)Create opportunity for </a:t>
            </a:r>
            <a:r>
              <a:rPr lang="en-US" sz="1800" dirty="0" smtClean="0"/>
              <a:t>‘</a:t>
            </a:r>
            <a:r>
              <a:rPr lang="en-US" sz="1800" dirty="0" smtClean="0"/>
              <a:t>professional collisions’</a:t>
            </a:r>
            <a:br>
              <a:rPr lang="en-US" sz="1800" dirty="0" smtClean="0"/>
            </a:br>
            <a:r>
              <a:rPr lang="en-US" sz="1800" dirty="0" smtClean="0"/>
              <a:t>ii)Showcase </a:t>
            </a:r>
            <a:r>
              <a:rPr lang="en-US" sz="1800" dirty="0" smtClean="0"/>
              <a:t>the LIBE program at UBC LLED </a:t>
            </a:r>
            <a:r>
              <a:rPr lang="en-US" sz="2400" dirty="0" smtClean="0"/>
              <a:t/>
            </a:r>
            <a:br>
              <a:rPr lang="en-US" sz="2400" dirty="0" smtClean="0"/>
            </a:br>
            <a:r>
              <a:rPr lang="en-US" sz="2400" dirty="0"/>
              <a:t/>
            </a:r>
            <a:br>
              <a:rPr lang="en-US" sz="2400" dirty="0"/>
            </a:br>
            <a:r>
              <a:rPr lang="en-US" sz="2400" b="1" dirty="0" smtClean="0"/>
              <a:t>Target(s)</a:t>
            </a:r>
            <a:r>
              <a:rPr lang="en-US" sz="1800" dirty="0" smtClean="0"/>
              <a:t/>
            </a:r>
            <a:br>
              <a:rPr lang="en-US" sz="1800" dirty="0" smtClean="0"/>
            </a:br>
            <a:r>
              <a:rPr lang="en-US" sz="1800" dirty="0" smtClean="0"/>
              <a:t>UBC Library, UBC Faculty of Education, UBC iSchool, Local Educator community, General Public</a:t>
            </a:r>
            <a:br>
              <a:rPr lang="en-US" sz="1800" dirty="0" smtClean="0"/>
            </a:br>
            <a:r>
              <a:rPr lang="en-US" sz="1800" dirty="0"/>
              <a:t/>
            </a:r>
            <a:br>
              <a:rPr lang="en-US" sz="1800" dirty="0"/>
            </a:br>
            <a:r>
              <a:rPr lang="en-US" sz="2400" b="1" dirty="0" smtClean="0"/>
              <a:t>Strategy</a:t>
            </a:r>
            <a:r>
              <a:rPr lang="en-US" dirty="0" smtClean="0"/>
              <a:t/>
            </a:r>
            <a:br>
              <a:rPr lang="en-US" dirty="0" smtClean="0"/>
            </a:br>
            <a:r>
              <a:rPr lang="en-US" sz="1800" dirty="0" smtClean="0"/>
              <a:t>Co-hosted </a:t>
            </a:r>
            <a:r>
              <a:rPr lang="en-US" sz="1800" dirty="0" smtClean="0"/>
              <a:t>a celebratory event at UBC in recognition of Canadian School Library Day, </a:t>
            </a:r>
            <a:r>
              <a:rPr lang="en-US" sz="1800" dirty="0"/>
              <a:t>Monday Sept 22, 2018</a:t>
            </a:r>
            <a:r>
              <a:rPr lang="en-US" sz="1800" dirty="0" smtClean="0"/>
              <a:t/>
            </a:r>
            <a:br>
              <a:rPr lang="en-US" sz="1800" dirty="0" smtClean="0"/>
            </a:br>
            <a:r>
              <a:rPr lang="en-US" sz="1800" dirty="0" smtClean="0"/>
              <a:t>Speakers from variety of settings, display of resources, catering, informal mingle environment</a:t>
            </a:r>
            <a:r>
              <a:rPr lang="en-US" sz="2000" dirty="0" smtClean="0"/>
              <a:t/>
            </a:r>
            <a:br>
              <a:rPr lang="en-US" sz="2000" dirty="0" smtClean="0"/>
            </a:br>
            <a:r>
              <a:rPr lang="en-US" sz="2200" dirty="0"/>
              <a:t/>
            </a:r>
            <a:br>
              <a:rPr lang="en-US" sz="2200" dirty="0"/>
            </a:br>
            <a:r>
              <a:rPr lang="en-US" sz="2200" b="1" dirty="0" smtClean="0"/>
              <a:t>Outcome</a:t>
            </a:r>
            <a:r>
              <a:rPr lang="en-US" sz="2200" dirty="0" smtClean="0"/>
              <a:t/>
            </a:r>
            <a:br>
              <a:rPr lang="en-US" sz="2200" dirty="0" smtClean="0"/>
            </a:br>
            <a:r>
              <a:rPr lang="en-US" sz="1800" dirty="0"/>
              <a:t>P</a:t>
            </a:r>
            <a:r>
              <a:rPr lang="en-US" sz="1800" dirty="0" smtClean="0"/>
              <a:t>articipants </a:t>
            </a:r>
            <a:r>
              <a:rPr lang="en-US" sz="1800" dirty="0" smtClean="0"/>
              <a:t>&amp; </a:t>
            </a:r>
            <a:r>
              <a:rPr lang="en-US" sz="1800" dirty="0" smtClean="0"/>
              <a:t>Attendees:  3 UBC Librarians, 1 VIU Librarian, 2 TLs, 4 iSchool students, 2 iSchool Faculty,  I SFU Education student, 1 VPL Children’s Librarian, 3 UBC Ed Faculty members, 2 general students,1 Science World Outreach programmer</a:t>
            </a:r>
            <a:r>
              <a:rPr lang="en-US" sz="2200" dirty="0" smtClean="0"/>
              <a:t/>
            </a:r>
            <a:br>
              <a:rPr lang="en-US" sz="2200" dirty="0" smtClean="0"/>
            </a:br>
            <a:r>
              <a:rPr lang="en-US" sz="2200" dirty="0"/>
              <a:t/>
            </a:r>
            <a:br>
              <a:rPr lang="en-US" sz="2200" dirty="0"/>
            </a:br>
            <a:r>
              <a:rPr lang="en-US" sz="2200" dirty="0"/>
              <a:t>T</a:t>
            </a:r>
            <a:r>
              <a:rPr lang="en-US" sz="2200" dirty="0" smtClean="0"/>
              <a:t>iming </a:t>
            </a:r>
            <a:r>
              <a:rPr lang="en-US" sz="2200" dirty="0" smtClean="0">
                <a:sym typeface="Wingdings" panose="05000000000000000000" pitchFamily="2" charset="2"/>
              </a:rPr>
              <a:t></a:t>
            </a:r>
            <a:r>
              <a:rPr lang="en-US" sz="2200" dirty="0" smtClean="0"/>
              <a:t/>
            </a:r>
            <a:br>
              <a:rPr lang="en-US" sz="2200" dirty="0" smtClean="0"/>
            </a:br>
            <a:r>
              <a:rPr lang="en-US" dirty="0"/>
              <a:t/>
            </a:r>
            <a:br>
              <a:rPr lang="en-US" dirty="0"/>
            </a:br>
            <a:r>
              <a:rPr lang="en-US" dirty="0"/>
              <a:t/>
            </a:r>
            <a:br>
              <a:rPr lang="en-US" dirty="0"/>
            </a:br>
            <a:endParaRPr lang="en-US" dirty="0"/>
          </a:p>
        </p:txBody>
      </p:sp>
      <p:sp>
        <p:nvSpPr>
          <p:cNvPr id="4" name="Title 1"/>
          <p:cNvSpPr txBox="1">
            <a:spLocks/>
          </p:cNvSpPr>
          <p:nvPr/>
        </p:nvSpPr>
        <p:spPr>
          <a:xfrm>
            <a:off x="399366" y="177893"/>
            <a:ext cx="11351620" cy="1285148"/>
          </a:xfrm>
          <a:prstGeom prst="rect">
            <a:avLst/>
          </a:prstGeom>
          <a:ln w="38100">
            <a:solidFill>
              <a:schemeClr val="tx2"/>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Activity</a:t>
            </a:r>
            <a:br>
              <a:rPr lang="en-US" dirty="0" smtClean="0"/>
            </a:br>
            <a:r>
              <a:rPr lang="en-US" dirty="0" smtClean="0"/>
              <a:t> </a:t>
            </a:r>
            <a:r>
              <a:rPr lang="en-US" sz="2200" dirty="0" smtClean="0"/>
              <a:t>Acknowledge Canadian National School </a:t>
            </a:r>
            <a:r>
              <a:rPr lang="en-US" sz="2200" dirty="0"/>
              <a:t>L</a:t>
            </a:r>
            <a:r>
              <a:rPr lang="en-US" sz="2200" dirty="0" smtClean="0"/>
              <a:t>ibrary </a:t>
            </a:r>
            <a:r>
              <a:rPr lang="en-US" sz="2200" dirty="0"/>
              <a:t>D</a:t>
            </a:r>
            <a:r>
              <a:rPr lang="en-US" sz="2200" dirty="0" smtClean="0"/>
              <a:t>ay </a:t>
            </a:r>
            <a:endParaRPr lang="en-US"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1542" y="5721531"/>
            <a:ext cx="810102" cy="1104684"/>
          </a:xfrm>
          <a:prstGeom prst="rect">
            <a:avLst/>
          </a:prstGeom>
        </p:spPr>
      </p:pic>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240550256"/>
              </p:ext>
            </p:extLst>
          </p:nvPr>
        </p:nvGraphicFramePr>
        <p:xfrm>
          <a:off x="7463149" y="482622"/>
          <a:ext cx="3778393" cy="1960837"/>
        </p:xfrm>
        <a:graphic>
          <a:graphicData uri="http://schemas.openxmlformats.org/presentationml/2006/ole">
            <mc:AlternateContent xmlns:mc="http://schemas.openxmlformats.org/markup-compatibility/2006">
              <mc:Choice xmlns:v="urn:schemas-microsoft-com:vml" Requires="v">
                <p:oleObj spid="_x0000_s1050" name="Presentation" r:id="rId4" imgW="6350040" imgH="3571920" progId="PowerPoint.Show.12">
                  <p:embed/>
                </p:oleObj>
              </mc:Choice>
              <mc:Fallback>
                <p:oleObj name="Presentation" r:id="rId4" imgW="6350040" imgH="3571920" progId="PowerPoint.Show.12">
                  <p:embed/>
                  <p:pic>
                    <p:nvPicPr>
                      <p:cNvPr id="0" name=""/>
                      <p:cNvPicPr/>
                      <p:nvPr/>
                    </p:nvPicPr>
                    <p:blipFill>
                      <a:blip r:embed="rId5"/>
                      <a:stretch>
                        <a:fillRect/>
                      </a:stretch>
                    </p:blipFill>
                    <p:spPr>
                      <a:xfrm>
                        <a:off x="7463149" y="482622"/>
                        <a:ext cx="3778393" cy="1960837"/>
                      </a:xfrm>
                      <a:prstGeom prst="rect">
                        <a:avLst/>
                      </a:prstGeom>
                      <a:ln w="25400">
                        <a:solidFill>
                          <a:schemeClr val="accent5"/>
                        </a:solidFill>
                      </a:ln>
                    </p:spPr>
                  </p:pic>
                </p:oleObj>
              </mc:Fallback>
            </mc:AlternateContent>
          </a:graphicData>
        </a:graphic>
      </p:graphicFrame>
    </p:spTree>
    <p:extLst>
      <p:ext uri="{BB962C8B-B14F-4D97-AF65-F5344CB8AC3E}">
        <p14:creationId xmlns:p14="http://schemas.microsoft.com/office/powerpoint/2010/main" val="586360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66" y="1463040"/>
            <a:ext cx="11148197" cy="4714240"/>
          </a:xfrm>
          <a:ln w="38100">
            <a:noFill/>
          </a:ln>
        </p:spPr>
        <p:txBody>
          <a:bodyPr>
            <a:normAutofit fontScale="90000"/>
          </a:bodyPr>
          <a:lstStyle/>
          <a:p>
            <a:r>
              <a:rPr lang="en-US" dirty="0" smtClean="0"/>
              <a:t/>
            </a:r>
            <a:br>
              <a:rPr lang="en-US" dirty="0" smtClean="0"/>
            </a:br>
            <a:r>
              <a:rPr lang="en-US" sz="2400" b="1" dirty="0" smtClean="0"/>
              <a:t>Goal</a:t>
            </a:r>
            <a:r>
              <a:rPr lang="en-US" dirty="0" smtClean="0"/>
              <a:t/>
            </a:r>
            <a:br>
              <a:rPr lang="en-US" dirty="0" smtClean="0"/>
            </a:br>
            <a:r>
              <a:rPr lang="en-US" sz="2000" dirty="0" err="1" smtClean="0"/>
              <a:t>i</a:t>
            </a:r>
            <a:r>
              <a:rPr lang="en-US" sz="2000" dirty="0" smtClean="0"/>
              <a:t>)</a:t>
            </a:r>
            <a:r>
              <a:rPr lang="en-US" sz="1800" dirty="0" smtClean="0"/>
              <a:t>To </a:t>
            </a:r>
            <a:r>
              <a:rPr lang="en-US" sz="1800" dirty="0" smtClean="0"/>
              <a:t>share the findings of research project on teacher use of UBC Open Collections</a:t>
            </a:r>
            <a:br>
              <a:rPr lang="en-US" sz="1800" dirty="0" smtClean="0"/>
            </a:br>
            <a:r>
              <a:rPr lang="en-US" sz="1800" dirty="0" smtClean="0"/>
              <a:t>ii)To </a:t>
            </a:r>
            <a:r>
              <a:rPr lang="en-US" sz="1800" dirty="0" smtClean="0"/>
              <a:t>encourage strategic thinking by TL community about digital primary resource use </a:t>
            </a:r>
            <a:br>
              <a:rPr lang="en-US" sz="1800" dirty="0" smtClean="0"/>
            </a:br>
            <a:r>
              <a:rPr lang="en-US" sz="1800" dirty="0" smtClean="0"/>
              <a:t>iii)To </a:t>
            </a:r>
            <a:r>
              <a:rPr lang="en-US" sz="1800" dirty="0" smtClean="0"/>
              <a:t>showcase UBC Open Collections with links to BC Curriculum </a:t>
            </a:r>
            <a:br>
              <a:rPr lang="en-US" sz="1800" dirty="0" smtClean="0"/>
            </a:br>
            <a:r>
              <a:rPr lang="en-US" sz="1800" dirty="0" smtClean="0"/>
              <a:t>iv)To </a:t>
            </a:r>
            <a:r>
              <a:rPr lang="en-US" sz="1800" dirty="0" smtClean="0"/>
              <a:t>provide examples of classroom activities that went beyond pasting into PPT</a:t>
            </a:r>
            <a:r>
              <a:rPr lang="en-US" sz="2000" dirty="0" smtClean="0"/>
              <a:t/>
            </a:r>
            <a:br>
              <a:rPr lang="en-US" sz="2000" dirty="0" smtClean="0"/>
            </a:br>
            <a:r>
              <a:rPr lang="en-US" sz="2400" dirty="0"/>
              <a:t/>
            </a:r>
            <a:br>
              <a:rPr lang="en-US" sz="2400" dirty="0"/>
            </a:br>
            <a:r>
              <a:rPr lang="en-US" sz="2400" b="1" dirty="0" smtClean="0"/>
              <a:t>Target(s)</a:t>
            </a:r>
            <a:r>
              <a:rPr lang="en-US" dirty="0" smtClean="0"/>
              <a:t/>
            </a:r>
            <a:br>
              <a:rPr lang="en-US" dirty="0" smtClean="0"/>
            </a:br>
            <a:r>
              <a:rPr lang="en-US" sz="1800" dirty="0" smtClean="0"/>
              <a:t>BC Teacher Librarians, District Co-</a:t>
            </a:r>
            <a:r>
              <a:rPr lang="en-US" sz="1800" dirty="0" err="1" smtClean="0"/>
              <a:t>ordinators</a:t>
            </a:r>
            <a:r>
              <a:rPr lang="en-US" sz="1800" dirty="0" smtClean="0"/>
              <a:t>, any other </a:t>
            </a:r>
            <a:r>
              <a:rPr lang="en-US" sz="1800" dirty="0" smtClean="0"/>
              <a:t>co-</a:t>
            </a:r>
            <a:r>
              <a:rPr lang="en-US" sz="1800" dirty="0" err="1" smtClean="0"/>
              <a:t>horts</a:t>
            </a:r>
            <a:r>
              <a:rPr lang="en-US" sz="1800" dirty="0" smtClean="0"/>
              <a:t> present</a:t>
            </a:r>
            <a:r>
              <a:rPr lang="en-US" dirty="0"/>
              <a:t/>
            </a:r>
            <a:br>
              <a:rPr lang="en-US" dirty="0"/>
            </a:br>
            <a:r>
              <a:rPr lang="en-US" dirty="0" smtClean="0"/>
              <a:t/>
            </a:r>
            <a:br>
              <a:rPr lang="en-US" dirty="0" smtClean="0"/>
            </a:br>
            <a:r>
              <a:rPr lang="en-US" sz="2400" b="1" dirty="0" smtClean="0"/>
              <a:t>Assessment strategy</a:t>
            </a:r>
            <a:r>
              <a:rPr lang="en-US" sz="3800" dirty="0" smtClean="0"/>
              <a:t/>
            </a:r>
            <a:br>
              <a:rPr lang="en-US" sz="3800" dirty="0" smtClean="0"/>
            </a:br>
            <a:r>
              <a:rPr lang="en-US" sz="2000" dirty="0" smtClean="0"/>
              <a:t>Admission &amp; Exit Tickets, additional comments</a:t>
            </a:r>
            <a:br>
              <a:rPr lang="en-US" sz="2000" dirty="0" smtClean="0"/>
            </a:br>
            <a:r>
              <a:rPr lang="en-US" sz="2000" dirty="0" smtClean="0"/>
              <a:t/>
            </a:r>
            <a:br>
              <a:rPr lang="en-US" sz="2000" dirty="0" smtClean="0"/>
            </a:br>
            <a:r>
              <a:rPr lang="en-US" sz="2400" b="1" dirty="0" smtClean="0"/>
              <a:t>Outcome</a:t>
            </a:r>
            <a:r>
              <a:rPr lang="en-US" dirty="0"/>
              <a:t/>
            </a:r>
            <a:br>
              <a:rPr lang="en-US" dirty="0"/>
            </a:br>
            <a:r>
              <a:rPr lang="en-US" sz="2000" dirty="0"/>
              <a:t>TLs bought </a:t>
            </a:r>
            <a:r>
              <a:rPr lang="en-US" sz="2000" dirty="0" smtClean="0"/>
              <a:t>in conceptually, want access </a:t>
            </a:r>
            <a:r>
              <a:rPr lang="en-US" sz="2000" dirty="0" smtClean="0"/>
              <a:t>to collections made easier</a:t>
            </a:r>
            <a:r>
              <a:rPr lang="en-US" sz="2000" dirty="0" smtClean="0"/>
              <a:t>, want more </a:t>
            </a:r>
            <a:r>
              <a:rPr lang="en-US" sz="2000" dirty="0"/>
              <a:t>training, </a:t>
            </a:r>
            <a:r>
              <a:rPr lang="en-US" sz="2000" dirty="0" smtClean="0"/>
              <a:t/>
            </a:r>
            <a:br>
              <a:rPr lang="en-US" sz="2000" dirty="0" smtClean="0"/>
            </a:br>
            <a:r>
              <a:rPr lang="en-US" sz="2000" dirty="0" smtClean="0"/>
              <a:t>want </a:t>
            </a:r>
            <a:r>
              <a:rPr lang="en-US" sz="2000" dirty="0"/>
              <a:t>support for </a:t>
            </a:r>
            <a:r>
              <a:rPr lang="en-US" sz="2000" dirty="0" smtClean="0"/>
              <a:t>co-teaching, do NOT like passive PD sessions </a:t>
            </a:r>
            <a:r>
              <a:rPr lang="en-US" sz="2000" dirty="0" smtClean="0">
                <a:sym typeface="Wingdings" panose="05000000000000000000" pitchFamily="2" charset="2"/>
              </a:rPr>
              <a:t></a:t>
            </a:r>
            <a:r>
              <a:rPr lang="en-US" dirty="0"/>
              <a:t/>
            </a:r>
            <a:br>
              <a:rPr lang="en-US" dirty="0"/>
            </a:br>
            <a:endParaRPr lang="en-US" dirty="0"/>
          </a:p>
        </p:txBody>
      </p:sp>
      <p:sp>
        <p:nvSpPr>
          <p:cNvPr id="4" name="Title 1"/>
          <p:cNvSpPr txBox="1">
            <a:spLocks/>
          </p:cNvSpPr>
          <p:nvPr/>
        </p:nvSpPr>
        <p:spPr>
          <a:xfrm>
            <a:off x="399366" y="177893"/>
            <a:ext cx="11351620" cy="1285148"/>
          </a:xfrm>
          <a:prstGeom prst="rect">
            <a:avLst/>
          </a:prstGeom>
          <a:ln w="38100">
            <a:solidFill>
              <a:schemeClr val="tx2"/>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Activity</a:t>
            </a:r>
            <a:br>
              <a:rPr lang="en-US" dirty="0" smtClean="0"/>
            </a:br>
            <a:r>
              <a:rPr lang="en-US" dirty="0" smtClean="0"/>
              <a:t> </a:t>
            </a:r>
            <a:r>
              <a:rPr lang="en-US" sz="2200" dirty="0" smtClean="0"/>
              <a:t>BCTLA – Challenge Accepted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0884" y="5544249"/>
            <a:ext cx="810102" cy="1104684"/>
          </a:xfrm>
          <a:prstGeom prst="rect">
            <a:avLst/>
          </a:prstGeom>
        </p:spPr>
      </p:pic>
      <p:pic>
        <p:nvPicPr>
          <p:cNvPr id="3" name="Picture 2"/>
          <p:cNvPicPr>
            <a:picLocks noChangeAspect="1"/>
          </p:cNvPicPr>
          <p:nvPr/>
        </p:nvPicPr>
        <p:blipFill>
          <a:blip r:embed="rId4"/>
          <a:stretch>
            <a:fillRect/>
          </a:stretch>
        </p:blipFill>
        <p:spPr>
          <a:xfrm>
            <a:off x="8060100" y="480087"/>
            <a:ext cx="3340062" cy="1965903"/>
          </a:xfrm>
          <a:prstGeom prst="rect">
            <a:avLst/>
          </a:prstGeom>
          <a:ln w="25400">
            <a:solidFill>
              <a:schemeClr val="tx1"/>
            </a:solidFill>
          </a:ln>
        </p:spPr>
      </p:pic>
    </p:spTree>
    <p:extLst>
      <p:ext uri="{BB962C8B-B14F-4D97-AF65-F5344CB8AC3E}">
        <p14:creationId xmlns:p14="http://schemas.microsoft.com/office/powerpoint/2010/main" val="3892956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66" y="1549961"/>
            <a:ext cx="11148197" cy="4572000"/>
          </a:xfrm>
          <a:ln w="38100">
            <a:noFill/>
          </a:ln>
        </p:spPr>
        <p:txBody>
          <a:bodyPr>
            <a:normAutofit fontScale="90000"/>
          </a:bodyPr>
          <a:lstStyle/>
          <a:p>
            <a:r>
              <a:rPr lang="en-US" sz="2400" b="1" dirty="0" smtClean="0"/>
              <a:t>Goal </a:t>
            </a:r>
            <a:r>
              <a:rPr lang="en-US" dirty="0" smtClean="0"/>
              <a:t/>
            </a:r>
            <a:br>
              <a:rPr lang="en-US" dirty="0" smtClean="0"/>
            </a:br>
            <a:r>
              <a:rPr lang="en-US" sz="2000" dirty="0" err="1" smtClean="0"/>
              <a:t>i</a:t>
            </a:r>
            <a:r>
              <a:rPr lang="en-US" sz="2000" dirty="0" smtClean="0"/>
              <a:t>)To </a:t>
            </a:r>
            <a:r>
              <a:rPr lang="en-US" sz="2000" dirty="0" smtClean="0"/>
              <a:t>reframe the traditional secondary school University Library visit.</a:t>
            </a:r>
            <a:br>
              <a:rPr lang="en-US" sz="2000" dirty="0" smtClean="0"/>
            </a:br>
            <a:r>
              <a:rPr lang="en-US" sz="2000" dirty="0"/>
              <a:t>i</a:t>
            </a:r>
            <a:r>
              <a:rPr lang="en-US" sz="2000" dirty="0" smtClean="0"/>
              <a:t>i)To </a:t>
            </a:r>
            <a:r>
              <a:rPr lang="en-US" sz="2000" dirty="0" smtClean="0"/>
              <a:t>grow relationships with local Educators, </a:t>
            </a:r>
            <a:r>
              <a:rPr lang="en-US" sz="2000" dirty="0" err="1" smtClean="0"/>
              <a:t>centring</a:t>
            </a:r>
            <a:r>
              <a:rPr lang="en-US" sz="2000" dirty="0" smtClean="0"/>
              <a:t> the </a:t>
            </a:r>
            <a:r>
              <a:rPr lang="en-US" sz="2000" dirty="0" smtClean="0"/>
              <a:t>TL as colleague</a:t>
            </a:r>
            <a:r>
              <a:rPr lang="en-US" sz="2000" dirty="0" smtClean="0"/>
              <a:t/>
            </a:r>
            <a:br>
              <a:rPr lang="en-US" sz="2000" dirty="0" smtClean="0"/>
            </a:br>
            <a:r>
              <a:rPr lang="en-US" sz="2000" dirty="0" smtClean="0"/>
              <a:t>Iii)To </a:t>
            </a:r>
            <a:r>
              <a:rPr lang="en-US" sz="2000" dirty="0" smtClean="0"/>
              <a:t>broaden/update S &amp; TL perceptions of the post secondary information &amp; learning environment</a:t>
            </a:r>
            <a:r>
              <a:rPr lang="en-US" sz="2400" dirty="0" smtClean="0"/>
              <a:t/>
            </a:r>
            <a:br>
              <a:rPr lang="en-US" sz="2400" dirty="0" smtClean="0"/>
            </a:br>
            <a:r>
              <a:rPr lang="en-US" sz="2400" dirty="0" smtClean="0"/>
              <a:t/>
            </a:r>
            <a:br>
              <a:rPr lang="en-US" sz="2400" dirty="0" smtClean="0"/>
            </a:br>
            <a:r>
              <a:rPr lang="en-US" sz="2400" b="1" dirty="0" smtClean="0"/>
              <a:t>Target(s)</a:t>
            </a:r>
            <a:r>
              <a:rPr lang="en-US" dirty="0" smtClean="0"/>
              <a:t/>
            </a:r>
            <a:br>
              <a:rPr lang="en-US" dirty="0" smtClean="0"/>
            </a:br>
            <a:r>
              <a:rPr lang="en-US" sz="2000" dirty="0" smtClean="0"/>
              <a:t>Secondary School educators</a:t>
            </a:r>
            <a:r>
              <a:rPr lang="en-US" dirty="0" smtClean="0"/>
              <a:t/>
            </a:r>
            <a:br>
              <a:rPr lang="en-US" dirty="0" smtClean="0"/>
            </a:br>
            <a:r>
              <a:rPr lang="en-US" dirty="0"/>
              <a:t/>
            </a:r>
            <a:br>
              <a:rPr lang="en-US" dirty="0"/>
            </a:br>
            <a:r>
              <a:rPr lang="en-US" sz="2400" b="1" dirty="0" smtClean="0"/>
              <a:t>Strategy</a:t>
            </a:r>
            <a:r>
              <a:rPr lang="en-US" sz="3800" b="1" dirty="0" smtClean="0"/>
              <a:t/>
            </a:r>
            <a:br>
              <a:rPr lang="en-US" sz="3800" b="1" dirty="0" smtClean="0"/>
            </a:br>
            <a:r>
              <a:rPr lang="en-US" sz="2000" dirty="0" smtClean="0"/>
              <a:t>½ day </a:t>
            </a:r>
            <a:r>
              <a:rPr lang="en-US" sz="2000" dirty="0"/>
              <a:t>learning opportunities for secondary students in Grades 11 or 12 through co-ordination with school based Teacher Librarians. </a:t>
            </a:r>
            <a:r>
              <a:rPr lang="en-US" sz="2000" dirty="0" smtClean="0"/>
              <a:t>  November</a:t>
            </a:r>
            <a:r>
              <a:rPr lang="en-US" sz="2000" dirty="0"/>
              <a:t>, December and May.</a:t>
            </a:r>
            <a:r>
              <a:rPr lang="en-US" dirty="0" smtClean="0"/>
              <a:t/>
            </a:r>
            <a:br>
              <a:rPr lang="en-US" dirty="0" smtClean="0"/>
            </a:br>
            <a:r>
              <a:rPr lang="en-US" sz="2400" dirty="0">
                <a:hlinkClick r:id="rId2"/>
              </a:rPr>
              <a:t>https://wiki.ubc.ca/Library</a:t>
            </a:r>
            <a:r>
              <a:rPr lang="en-US" sz="2400" dirty="0" smtClean="0">
                <a:hlinkClick r:id="rId2"/>
              </a:rPr>
              <a:t>: </a:t>
            </a:r>
            <a:r>
              <a:rPr lang="en-US" sz="2400" dirty="0" err="1" smtClean="0">
                <a:hlinkClick r:id="rId2"/>
              </a:rPr>
              <a:t>Education_Library_Learning_Opportunities</a:t>
            </a:r>
            <a:r>
              <a:rPr lang="en-US" dirty="0"/>
              <a:t/>
            </a:r>
            <a:br>
              <a:rPr lang="en-US" dirty="0"/>
            </a:br>
            <a:endParaRPr lang="en-US" dirty="0"/>
          </a:p>
        </p:txBody>
      </p:sp>
      <p:sp>
        <p:nvSpPr>
          <p:cNvPr id="4" name="Title 1"/>
          <p:cNvSpPr txBox="1">
            <a:spLocks/>
          </p:cNvSpPr>
          <p:nvPr/>
        </p:nvSpPr>
        <p:spPr>
          <a:xfrm>
            <a:off x="399366" y="177893"/>
            <a:ext cx="11351620" cy="1285148"/>
          </a:xfrm>
          <a:prstGeom prst="rect">
            <a:avLst/>
          </a:prstGeom>
          <a:ln w="38100">
            <a:solidFill>
              <a:schemeClr val="tx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Activity</a:t>
            </a:r>
            <a:br>
              <a:rPr lang="en-US" dirty="0" smtClean="0"/>
            </a:br>
            <a:r>
              <a:rPr lang="en-US" sz="2200" dirty="0"/>
              <a:t> </a:t>
            </a:r>
            <a:r>
              <a:rPr lang="en-US" sz="2200" dirty="0" smtClean="0"/>
              <a:t> Custom, co-planned ½ day learning </a:t>
            </a:r>
            <a:r>
              <a:rPr lang="en-US" sz="2200" dirty="0" smtClean="0"/>
              <a:t>sessions  –  Emily Fornwald </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1542" y="5721531"/>
            <a:ext cx="810102" cy="1104684"/>
          </a:xfrm>
          <a:prstGeom prst="rect">
            <a:avLst/>
          </a:prstGeom>
        </p:spPr>
      </p:pic>
      <p:pic>
        <p:nvPicPr>
          <p:cNvPr id="3" name="Picture 2"/>
          <p:cNvPicPr>
            <a:picLocks noChangeAspect="1"/>
          </p:cNvPicPr>
          <p:nvPr/>
        </p:nvPicPr>
        <p:blipFill rotWithShape="1">
          <a:blip r:embed="rId4"/>
          <a:srcRect l="5955" t="7863"/>
          <a:stretch/>
        </p:blipFill>
        <p:spPr>
          <a:xfrm>
            <a:off x="8248261" y="536881"/>
            <a:ext cx="2899975" cy="2026159"/>
          </a:xfrm>
          <a:prstGeom prst="rect">
            <a:avLst/>
          </a:prstGeom>
        </p:spPr>
      </p:pic>
    </p:spTree>
    <p:extLst>
      <p:ext uri="{BB962C8B-B14F-4D97-AF65-F5344CB8AC3E}">
        <p14:creationId xmlns:p14="http://schemas.microsoft.com/office/powerpoint/2010/main" val="2707605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9664" y="289249"/>
            <a:ext cx="11521551" cy="1311345"/>
          </a:xfrm>
          <a:prstGeom prst="rect">
            <a:avLst/>
          </a:prstGeom>
          <a:ln w="38100">
            <a:solidFill>
              <a:schemeClr val="tx2"/>
            </a:solidFill>
          </a:ln>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t>
            </a:r>
            <a:r>
              <a:rPr lang="en-US" sz="6300" dirty="0" smtClean="0"/>
              <a:t>Activity</a:t>
            </a:r>
          </a:p>
          <a:p>
            <a:r>
              <a:rPr lang="en-US" dirty="0" smtClean="0"/>
              <a:t/>
            </a:r>
            <a:br>
              <a:rPr lang="en-US" dirty="0" smtClean="0"/>
            </a:br>
            <a:r>
              <a:rPr lang="en-US" dirty="0" smtClean="0"/>
              <a:t> Advancing the literature</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464" y="2219490"/>
            <a:ext cx="7754954" cy="3877477"/>
          </a:xfrm>
          <a:prstGeom prst="rect">
            <a:avLst/>
          </a:prstGeom>
        </p:spPr>
      </p:pic>
      <p:pic>
        <p:nvPicPr>
          <p:cNvPr id="7" name="Picture 2" descr="Image result for eric mey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9924" y="457854"/>
            <a:ext cx="1492554" cy="199007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276101" y="806549"/>
            <a:ext cx="1643823" cy="646331"/>
          </a:xfrm>
          <a:prstGeom prst="rect">
            <a:avLst/>
          </a:prstGeom>
          <a:noFill/>
        </p:spPr>
        <p:txBody>
          <a:bodyPr wrap="square" rtlCol="0">
            <a:spAutoFit/>
          </a:bodyPr>
          <a:lstStyle/>
          <a:p>
            <a:pPr algn="r"/>
            <a:r>
              <a:rPr lang="en-US" sz="1200" dirty="0" smtClean="0"/>
              <a:t>Dr. Eric Meyers, Associate Professor, UBC </a:t>
            </a:r>
            <a:r>
              <a:rPr lang="en-US" sz="1200" dirty="0" err="1" smtClean="0"/>
              <a:t>iSchool</a:t>
            </a:r>
            <a:endParaRPr lang="en-US" sz="1200" dirty="0"/>
          </a:p>
        </p:txBody>
      </p:sp>
      <p:sp>
        <p:nvSpPr>
          <p:cNvPr id="9" name="TextBox 8"/>
          <p:cNvSpPr txBox="1"/>
          <p:nvPr/>
        </p:nvSpPr>
        <p:spPr>
          <a:xfrm>
            <a:off x="8232759" y="3119797"/>
            <a:ext cx="1643823" cy="646331"/>
          </a:xfrm>
          <a:prstGeom prst="rect">
            <a:avLst/>
          </a:prstGeom>
          <a:noFill/>
        </p:spPr>
        <p:txBody>
          <a:bodyPr wrap="square" rtlCol="0">
            <a:spAutoFit/>
          </a:bodyPr>
          <a:lstStyle/>
          <a:p>
            <a:pPr algn="r"/>
            <a:r>
              <a:rPr lang="en-US" sz="1200" dirty="0" smtClean="0"/>
              <a:t>Wendy Traas, </a:t>
            </a:r>
          </a:p>
          <a:p>
            <a:pPr algn="r"/>
            <a:r>
              <a:rPr lang="en-US" sz="1200" dirty="0" smtClean="0"/>
              <a:t>Education Librarian</a:t>
            </a:r>
          </a:p>
          <a:p>
            <a:pPr algn="r"/>
            <a:r>
              <a:rPr lang="en-US" sz="1200" dirty="0" smtClean="0"/>
              <a:t>UBC Library</a:t>
            </a:r>
            <a:endParaRPr lang="en-US" sz="1200" dirty="0"/>
          </a:p>
        </p:txBody>
      </p:sp>
      <p:sp>
        <p:nvSpPr>
          <p:cNvPr id="10" name="TextBox 9"/>
          <p:cNvSpPr txBox="1"/>
          <p:nvPr/>
        </p:nvSpPr>
        <p:spPr>
          <a:xfrm>
            <a:off x="8224243" y="4773152"/>
            <a:ext cx="1643823" cy="830997"/>
          </a:xfrm>
          <a:prstGeom prst="rect">
            <a:avLst/>
          </a:prstGeom>
          <a:noFill/>
        </p:spPr>
        <p:txBody>
          <a:bodyPr wrap="square" rtlCol="0">
            <a:spAutoFit/>
          </a:bodyPr>
          <a:lstStyle/>
          <a:p>
            <a:pPr algn="r"/>
            <a:r>
              <a:rPr lang="en-US" sz="1200" dirty="0" smtClean="0"/>
              <a:t>Alex Kuskowski</a:t>
            </a:r>
          </a:p>
          <a:p>
            <a:pPr algn="r"/>
            <a:r>
              <a:rPr lang="en-US" sz="1200" dirty="0" smtClean="0"/>
              <a:t>Learning Services Librarian</a:t>
            </a:r>
          </a:p>
          <a:p>
            <a:pPr algn="r"/>
            <a:r>
              <a:rPr lang="en-US" sz="1200" dirty="0" smtClean="0"/>
              <a:t>UBC Library</a:t>
            </a:r>
            <a:endParaRPr lang="en-US" sz="1200" dirty="0"/>
          </a:p>
        </p:txBody>
      </p:sp>
      <p:pic>
        <p:nvPicPr>
          <p:cNvPr id="11" name="Picture 4" descr="Image result for wendy traas"/>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25296" t="-373" r="25672" b="33873"/>
          <a:stretch/>
        </p:blipFill>
        <p:spPr bwMode="auto">
          <a:xfrm>
            <a:off x="9911097" y="2425274"/>
            <a:ext cx="1500758" cy="20353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alex kuskowski"/>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10998" r="27194"/>
          <a:stretch/>
        </p:blipFill>
        <p:spPr bwMode="auto">
          <a:xfrm>
            <a:off x="9919924" y="4460652"/>
            <a:ext cx="1500758" cy="161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5538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99366" y="177893"/>
            <a:ext cx="11351620" cy="1285148"/>
          </a:xfrm>
          <a:prstGeom prst="rect">
            <a:avLst/>
          </a:prstGeom>
          <a:ln w="38100">
            <a:solidFill>
              <a:schemeClr val="tx2"/>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 Activity</a:t>
            </a:r>
            <a:br>
              <a:rPr lang="en-US" dirty="0" smtClean="0"/>
            </a:br>
            <a:r>
              <a:rPr lang="en-US" sz="2200" dirty="0"/>
              <a:t> </a:t>
            </a:r>
            <a:r>
              <a:rPr lang="en-US" sz="2200" dirty="0" smtClean="0"/>
              <a:t> </a:t>
            </a:r>
            <a:r>
              <a:rPr lang="en-US" sz="3400" dirty="0" smtClean="0"/>
              <a:t>Researching the practice</a:t>
            </a:r>
            <a:endParaRPr lang="en-US" sz="3400" dirty="0"/>
          </a:p>
        </p:txBody>
      </p:sp>
      <p:pic>
        <p:nvPicPr>
          <p:cNvPr id="8" name="Picture 7"/>
          <p:cNvPicPr>
            <a:picLocks noChangeAspect="1"/>
          </p:cNvPicPr>
          <p:nvPr/>
        </p:nvPicPr>
        <p:blipFill rotWithShape="1">
          <a:blip r:embed="rId2"/>
          <a:srcRect b="52890"/>
          <a:stretch/>
        </p:blipFill>
        <p:spPr>
          <a:xfrm>
            <a:off x="-1" y="1669022"/>
            <a:ext cx="7216375" cy="4295050"/>
          </a:xfrm>
          <a:prstGeom prst="rect">
            <a:avLst/>
          </a:prstGeom>
        </p:spPr>
      </p:pic>
      <p:pic>
        <p:nvPicPr>
          <p:cNvPr id="2050" name="Picture 2" descr="TM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805" y="404045"/>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747867" y="3872403"/>
            <a:ext cx="4862619" cy="369332"/>
          </a:xfrm>
          <a:prstGeom prst="rect">
            <a:avLst/>
          </a:prstGeom>
        </p:spPr>
        <p:txBody>
          <a:bodyPr wrap="square">
            <a:spAutoFit/>
          </a:bodyPr>
          <a:lstStyle/>
          <a:p>
            <a:r>
              <a:rPr lang="en-US" dirty="0">
                <a:hlinkClick r:id="rId4"/>
              </a:rPr>
              <a:t>http://tmc.canadianschoollibraries.ca/</a:t>
            </a:r>
            <a:endParaRPr lang="en-US" dirty="0"/>
          </a:p>
        </p:txBody>
      </p:sp>
    </p:spTree>
    <p:extLst>
      <p:ext uri="{BB962C8B-B14F-4D97-AF65-F5344CB8AC3E}">
        <p14:creationId xmlns:p14="http://schemas.microsoft.com/office/powerpoint/2010/main" val="2202352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184" y="365125"/>
            <a:ext cx="10840616" cy="1357738"/>
          </a:xfrm>
          <a:ln w="25400">
            <a:solidFill>
              <a:schemeClr val="tx2"/>
            </a:solidFill>
          </a:ln>
        </p:spPr>
        <p:txBody>
          <a:bodyPr/>
          <a:lstStyle/>
          <a:p>
            <a:r>
              <a:rPr lang="en-US" dirty="0" smtClean="0"/>
              <a:t> Other activities ....</a:t>
            </a:r>
            <a:endParaRPr lang="en-US" dirty="0"/>
          </a:p>
        </p:txBody>
      </p:sp>
      <p:sp>
        <p:nvSpPr>
          <p:cNvPr id="3" name="Content Placeholder 2"/>
          <p:cNvSpPr>
            <a:spLocks noGrp="1"/>
          </p:cNvSpPr>
          <p:nvPr>
            <p:ph idx="1"/>
          </p:nvPr>
        </p:nvSpPr>
        <p:spPr>
          <a:xfrm>
            <a:off x="707572" y="1937592"/>
            <a:ext cx="10515600" cy="4351338"/>
          </a:xfrm>
        </p:spPr>
        <p:txBody>
          <a:bodyPr/>
          <a:lstStyle/>
          <a:p>
            <a:pPr marL="0" indent="0">
              <a:buNone/>
            </a:pPr>
            <a:endParaRPr lang="en-US" dirty="0" smtClean="0"/>
          </a:p>
          <a:p>
            <a:r>
              <a:rPr lang="en-US" sz="1800" dirty="0" smtClean="0"/>
              <a:t>Faculty </a:t>
            </a:r>
            <a:r>
              <a:rPr lang="en-US" sz="1800" dirty="0" smtClean="0"/>
              <a:t>of Education Community Field Experience</a:t>
            </a:r>
          </a:p>
          <a:p>
            <a:r>
              <a:rPr lang="en-US" sz="1800" dirty="0" smtClean="0"/>
              <a:t>Young Learners Library </a:t>
            </a:r>
            <a:r>
              <a:rPr lang="en-US" sz="1800" dirty="0" smtClean="0"/>
              <a:t>- </a:t>
            </a:r>
            <a:r>
              <a:rPr lang="en-US" sz="1800" dirty="0"/>
              <a:t> </a:t>
            </a:r>
            <a:r>
              <a:rPr lang="en-US" sz="1800" dirty="0" smtClean="0"/>
              <a:t>Continuing to develop...</a:t>
            </a:r>
          </a:p>
          <a:p>
            <a:r>
              <a:rPr lang="en-US" sz="1800" dirty="0" smtClean="0"/>
              <a:t>UBC Seed Lending Library – 3 years and growing...</a:t>
            </a:r>
            <a:endParaRPr lang="en-US" sz="1800" dirty="0" smtClean="0"/>
          </a:p>
          <a:p>
            <a:r>
              <a:rPr lang="en-US" sz="1800" dirty="0" smtClean="0"/>
              <a:t>UBC Great </a:t>
            </a:r>
            <a:r>
              <a:rPr lang="en-US" sz="1800" dirty="0" smtClean="0"/>
              <a:t>Reads </a:t>
            </a:r>
            <a:r>
              <a:rPr lang="en-US" sz="1800" dirty="0" smtClean="0"/>
              <a:t>Collection - Under Construction...</a:t>
            </a:r>
            <a:endParaRPr lang="en-US" sz="1800" dirty="0" smtClean="0"/>
          </a:p>
          <a:p>
            <a:pPr marL="0" indent="0">
              <a:buNone/>
            </a:pPr>
            <a:endParaRPr lang="en-US" sz="1800" dirty="0" smtClean="0"/>
          </a:p>
          <a:p>
            <a:endParaRPr lang="en-US" dirty="0" smtClean="0"/>
          </a:p>
          <a:p>
            <a:endParaRPr lang="en-US" dirty="0" smtClean="0"/>
          </a:p>
          <a:p>
            <a:endParaRPr lang="en-US" dirty="0" smtClean="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1302" y="642447"/>
            <a:ext cx="3836306" cy="1918154"/>
          </a:xfrm>
          <a:prstGeom prst="rect">
            <a:avLst/>
          </a:prstGeom>
        </p:spPr>
      </p:pic>
      <p:pic>
        <p:nvPicPr>
          <p:cNvPr id="7" name="Picture 6"/>
          <p:cNvPicPr>
            <a:picLocks noChangeAspect="1"/>
          </p:cNvPicPr>
          <p:nvPr/>
        </p:nvPicPr>
        <p:blipFill>
          <a:blip r:embed="rId3"/>
          <a:stretch>
            <a:fillRect/>
          </a:stretch>
        </p:blipFill>
        <p:spPr>
          <a:xfrm>
            <a:off x="6651302" y="2560601"/>
            <a:ext cx="2018713" cy="2045993"/>
          </a:xfrm>
          <a:prstGeom prst="rect">
            <a:avLst/>
          </a:prstGeom>
        </p:spPr>
      </p:pic>
      <p:pic>
        <p:nvPicPr>
          <p:cNvPr id="8" name="Picture 7"/>
          <p:cNvPicPr>
            <a:picLocks noChangeAspect="1"/>
          </p:cNvPicPr>
          <p:nvPr/>
        </p:nvPicPr>
        <p:blipFill rotWithShape="1">
          <a:blip r:embed="rId4"/>
          <a:srcRect b="17944"/>
          <a:stretch/>
        </p:blipFill>
        <p:spPr>
          <a:xfrm>
            <a:off x="8636208" y="2560601"/>
            <a:ext cx="2396411" cy="1675475"/>
          </a:xfrm>
          <a:prstGeom prst="rect">
            <a:avLst/>
          </a:prstGeom>
        </p:spPr>
      </p:pic>
    </p:spTree>
    <p:extLst>
      <p:ext uri="{BB962C8B-B14F-4D97-AF65-F5344CB8AC3E}">
        <p14:creationId xmlns:p14="http://schemas.microsoft.com/office/powerpoint/2010/main" val="3423893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479</TotalTime>
  <Words>215</Words>
  <Application>Microsoft Office PowerPoint</Application>
  <PresentationFormat>Widescreen</PresentationFormat>
  <Paragraphs>77</Paragraphs>
  <Slides>13</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0" baseType="lpstr">
      <vt:lpstr>Arial</vt:lpstr>
      <vt:lpstr>Calibri</vt:lpstr>
      <vt:lpstr>Calibri Light</vt:lpstr>
      <vt:lpstr>Freestyle Script</vt:lpstr>
      <vt:lpstr>Wingdings</vt:lpstr>
      <vt:lpstr>Office Theme</vt:lpstr>
      <vt:lpstr>Presentation</vt:lpstr>
      <vt:lpstr>PowerPoint Presentation</vt:lpstr>
      <vt:lpstr>    Goal i) To grow visibility and authority of Canadian School Libraries, Leading Learning ii) To grow visibility and authority of BCTLA, and its publications  Target(s) UBC Faculty of Education, UBC iSchool   Strategy i) Visibility  ( print documents available and included everywhere )  ii) Amplification through Contextualization  ( social media framing )  iii) Repetition, Consistency  (every transaction is an opportunity )   Assessment Strategy / Outcomes ....  Under construction   </vt:lpstr>
      <vt:lpstr>Goal Teacher Candidates graduate the UBC B.Ed program with a core belief that the LLC  and Teacher Librarians are an integral part of educational practice and the life of a school.  Target(s) UBC Faculty of Education: Elementary, Middle Grades, Secondary Candidates, and Faculty  Strategy i) Intentional inclusion in workshops, orientations, supporting documentation ii) Amplification through Contextualization  ( Social media, Branch Instructional program, Authorfest )  iii) Repetition, Consistency  </vt:lpstr>
      <vt:lpstr> Goal i)Create opportunity for ‘professional collisions’ ii)Showcase the LIBE program at UBC LLED   Target(s) UBC Library, UBC Faculty of Education, UBC iSchool, Local Educator community, General Public  Strategy Co-hosted a celebratory event at UBC in recognition of Canadian School Library Day, Monday Sept 22, 2018 Speakers from variety of settings, display of resources, catering, informal mingle environment  Outcome Participants &amp; Attendees:  3 UBC Librarians, 1 VIU Librarian, 2 TLs, 4 iSchool students, 2 iSchool Faculty,  I SFU Education student, 1 VPL Children’s Librarian, 3 UBC Ed Faculty members, 2 general students,1 Science World Outreach programmer  Timing    </vt:lpstr>
      <vt:lpstr> Goal i)To share the findings of research project on teacher use of UBC Open Collections ii)To encourage strategic thinking by TL community about digital primary resource use  iii)To showcase UBC Open Collections with links to BC Curriculum  iv)To provide examples of classroom activities that went beyond pasting into PPT  Target(s) BC Teacher Librarians, District Co-ordinators, any other co-horts present  Assessment strategy Admission &amp; Exit Tickets, additional comments  Outcome TLs bought in conceptually, want access to collections made easier, want more training,  want support for co-teaching, do NOT like passive PD sessions  </vt:lpstr>
      <vt:lpstr>Goal  i)To reframe the traditional secondary school University Library visit. ii)To grow relationships with local Educators, centring the TL as colleague Iii)To broaden/update S &amp; TL perceptions of the post secondary information &amp; learning environment  Target(s) Secondary School educators  Strategy ½ day learning opportunities for secondary students in Grades 11 or 12 through co-ordination with school based Teacher Librarians.   November, December and May. https://wiki.ubc.ca/Library: Education_Library_Learning_Opportunities </vt:lpstr>
      <vt:lpstr>PowerPoint Presentation</vt:lpstr>
      <vt:lpstr>PowerPoint Presentation</vt:lpstr>
      <vt:lpstr> Other activities ....</vt:lpstr>
      <vt:lpstr> Things we’re thinking about ....</vt:lpstr>
      <vt:lpstr> Things you’re thinking about...</vt:lpstr>
      <vt:lpstr>PowerPoint Presentation</vt:lpstr>
      <vt:lpstr>PowerPoint Presentation</vt:lpstr>
    </vt:vector>
  </TitlesOfParts>
  <Company>The Univeristy of British 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cp:lastModifiedBy>
  <cp:revision>46</cp:revision>
  <dcterms:created xsi:type="dcterms:W3CDTF">2019-04-29T21:26:03Z</dcterms:created>
  <dcterms:modified xsi:type="dcterms:W3CDTF">2019-05-04T00:24:16Z</dcterms:modified>
</cp:coreProperties>
</file>