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x="18288000" cy="10287000"/>
  <p:notesSz cx="6858000" cy="9144000"/>
  <p:embeddedFontLst>
    <p:embeddedFont>
      <p:font typeface="Glacial Indifference" charset="1" panose="00000000000000000000"/>
      <p:regular r:id="rId41"/>
    </p:embeddedFont>
    <p:embeddedFont>
      <p:font typeface="HK Grotesk" charset="1" panose="00000500000000000000"/>
      <p:regular r:id="rId42"/>
    </p:embeddedFont>
    <p:embeddedFont>
      <p:font typeface="Canva Student Font" charset="1" panose="0000000000000000000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VAGYZDdouX8.mp4" Type="http://schemas.openxmlformats.org/officeDocument/2006/relationships/video"/><Relationship Id="rId4" Target="../media/VAGYZDdouX8.mp4" Type="http://schemas.microsoft.com/office/2007/relationships/media"/></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Dh6F3eYQ.mp4" Type="http://schemas.microsoft.com/office/2007/relationships/media"/><Relationship Id="rId2" Target="../media/image13.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 Id="rId5" Target="../media/VAGDh6F3eYQ.mp4" Type="http://schemas.openxmlformats.org/officeDocument/2006/relationships/video"/><Relationship Id="rId6" Target="../media/VAGDh6F3eYQ.mp4" Type="http://schemas.microsoft.com/office/2007/relationships/media"/><Relationship Id="rId7" Target="../media/VAGDh6F3eYQ.mp4" Type="http://schemas.openxmlformats.org/officeDocument/2006/relationships/video"/><Relationship Id="rId8" Target="../media/VAGDh6F3eYQ.mp4" Type="http://schemas.microsoft.com/office/2007/relationships/media"/><Relationship Id="rId9" Target="../media/VAGDh6F3eYQ.mp4" Type="http://schemas.openxmlformats.org/officeDocument/2006/relationships/video"/></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 Id="rId4" Target="../media/image18.jpeg" Type="http://schemas.openxmlformats.org/officeDocument/2006/relationships/image"/><Relationship Id="rId5" Target="../media/image19.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Dh-wXlrM.mp4" Type="http://schemas.openxmlformats.org/officeDocument/2006/relationships/video"/><Relationship Id="rId11" Target="../media/VAGDh-wXlrM.mp4" Type="http://schemas.microsoft.com/office/2007/relationships/media"/><Relationship Id="rId12" Target="../media/VAGDh-wXlrM.mp4" Type="http://schemas.openxmlformats.org/officeDocument/2006/relationships/video"/><Relationship Id="rId13" Target="../media/VAGDh-wXlrM.mp4" Type="http://schemas.microsoft.com/office/2007/relationships/media"/><Relationship Id="rId2" Target="../media/image21.jpeg" Type="http://schemas.openxmlformats.org/officeDocument/2006/relationships/image"/><Relationship Id="rId3" Target="../media/image22.jpeg" Type="http://schemas.openxmlformats.org/officeDocument/2006/relationships/image"/><Relationship Id="rId4" Target="../media/image23.jpeg" Type="http://schemas.openxmlformats.org/officeDocument/2006/relationships/image"/><Relationship Id="rId5" Target="../media/image24.jpeg" Type="http://schemas.openxmlformats.org/officeDocument/2006/relationships/image"/><Relationship Id="rId6" Target="../media/VAGDh-wXlrM.mp4" Type="http://schemas.openxmlformats.org/officeDocument/2006/relationships/video"/><Relationship Id="rId7" Target="../media/VAGDh-wXlrM.mp4" Type="http://schemas.microsoft.com/office/2007/relationships/media"/><Relationship Id="rId8" Target="../media/VAGDh-wXlrM.mp4" Type="http://schemas.openxmlformats.org/officeDocument/2006/relationships/video"/><Relationship Id="rId9" Target="../media/VAGDh-wXlrM.mp4" Type="http://schemas.microsoft.com/office/2007/relationships/media"/></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 Id="rId4" Target="../media/image27.jpeg" Type="http://schemas.openxmlformats.org/officeDocument/2006/relationships/image"/><Relationship Id="rId5" Target="../media/image28.jpeg" Type="http://schemas.openxmlformats.org/officeDocument/2006/relationships/image"/><Relationship Id="rId6" Target="../media/image29.jpeg" Type="http://schemas.openxmlformats.org/officeDocument/2006/relationships/image"/><Relationship Id="rId7" Target="../media/image30.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Dh-wXlrM.mp4" Type="http://schemas.microsoft.com/office/2007/relationships/media"/><Relationship Id="rId2" Target="../media/image36.png" Type="http://schemas.openxmlformats.org/officeDocument/2006/relationships/image"/><Relationship Id="rId3" Target="../media/image37.png" Type="http://schemas.openxmlformats.org/officeDocument/2006/relationships/image"/><Relationship Id="rId4" Target="../media/image24.jpeg" Type="http://schemas.openxmlformats.org/officeDocument/2006/relationships/image"/><Relationship Id="rId5" Target="../media/VAGDh-wXlrM.mp4" Type="http://schemas.openxmlformats.org/officeDocument/2006/relationships/video"/><Relationship Id="rId6" Target="../media/VAGDh-wXlrM.mp4" Type="http://schemas.microsoft.com/office/2007/relationships/media"/><Relationship Id="rId7" Target="../media/VAGDh-wXlrM.mp4" Type="http://schemas.openxmlformats.org/officeDocument/2006/relationships/video"/><Relationship Id="rId8" Target="../media/VAGDh-wXlrM.mp4" Type="http://schemas.microsoft.com/office/2007/relationships/media"/><Relationship Id="rId9" Target="../media/VAGDh-wXlrM.mp4" Type="http://schemas.openxmlformats.org/officeDocument/2006/relationships/video"/></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39.jpeg" Type="http://schemas.openxmlformats.org/officeDocument/2006/relationships/image"/><Relationship Id="rId4" Target="../media/image40.jpe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3.jpeg" Type="http://schemas.openxmlformats.org/officeDocument/2006/relationships/image"/><Relationship Id="rId4" Target="../media/image4.jpeg" Type="http://schemas.openxmlformats.org/officeDocument/2006/relationships/image"/><Relationship Id="rId5"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jpeg" Type="http://schemas.openxmlformats.org/officeDocument/2006/relationships/image"/><Relationship Id="rId4" Target="../media/VAGYZLsANXs.mp4" Type="http://schemas.openxmlformats.org/officeDocument/2006/relationships/video"/><Relationship Id="rId5" Target="../media/VAGYZLsANXs.mp4" Type="http://schemas.microsoft.com/office/2007/relationships/media"/><Relationship Id="rId6" Target="https://www.youtube.com/watch?v=uzPxRYo0Lkg"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7786" r="0" b="7786"/>
            <a:stretch>
              <a:fillRect/>
            </a:stretch>
          </p:blipFill>
          <p:spPr>
            <a:xfrm flipH="false" flipV="false">
              <a:off x="0" y="0"/>
              <a:ext cx="24384000" cy="13716000"/>
            </a:xfrm>
            <a:prstGeom prst="rect">
              <a:avLst/>
            </a:prstGeom>
          </p:spPr>
        </p:pic>
      </p:grpSp>
      <p:sp>
        <p:nvSpPr>
          <p:cNvPr name="TextBox 4" id="4"/>
          <p:cNvSpPr txBox="true"/>
          <p:nvPr/>
        </p:nvSpPr>
        <p:spPr>
          <a:xfrm rot="0">
            <a:off x="894812" y="2294373"/>
            <a:ext cx="12801600" cy="2411731"/>
          </a:xfrm>
          <a:prstGeom prst="rect">
            <a:avLst/>
          </a:prstGeom>
        </p:spPr>
        <p:txBody>
          <a:bodyPr anchor="t" rtlCol="false" tIns="0" lIns="0" bIns="0" rIns="0">
            <a:spAutoFit/>
          </a:bodyPr>
          <a:lstStyle/>
          <a:p>
            <a:pPr algn="l" marL="0" indent="0" lvl="0">
              <a:lnSpc>
                <a:spcPts val="9435"/>
              </a:lnSpc>
            </a:pPr>
            <a:r>
              <a:rPr lang="en-US" sz="8500">
                <a:solidFill>
                  <a:srgbClr val="F7E8DC"/>
                </a:solidFill>
                <a:latin typeface="Glacial Indifference"/>
                <a:ea typeface="Glacial Indifference"/>
                <a:cs typeface="Glacial Indifference"/>
                <a:sym typeface="Glacial Indifference"/>
              </a:rPr>
              <a:t>A DAY IN THE LIFE OF A TEACHER- LIBRARIAN</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0" y="10091400"/>
            <a:ext cx="18288000" cy="195600"/>
            <a:chOff x="0" y="0"/>
            <a:chExt cx="24384000" cy="260800"/>
          </a:xfrm>
        </p:grpSpPr>
        <p:sp>
          <p:nvSpPr>
            <p:cNvPr name="Freeform 3" id="3"/>
            <p:cNvSpPr/>
            <p:nvPr/>
          </p:nvSpPr>
          <p:spPr>
            <a:xfrm flipH="false" flipV="false" rot="0">
              <a:off x="0" y="0"/>
              <a:ext cx="24384000" cy="260858"/>
            </a:xfrm>
            <a:custGeom>
              <a:avLst/>
              <a:gdLst/>
              <a:ahLst/>
              <a:cxnLst/>
              <a:rect r="r" b="b" t="t" l="l"/>
              <a:pathLst>
                <a:path h="260858" w="24384000">
                  <a:moveTo>
                    <a:pt x="0" y="0"/>
                  </a:moveTo>
                  <a:lnTo>
                    <a:pt x="24384000" y="0"/>
                  </a:lnTo>
                  <a:lnTo>
                    <a:pt x="24384000" y="260858"/>
                  </a:lnTo>
                  <a:lnTo>
                    <a:pt x="0" y="260858"/>
                  </a:lnTo>
                  <a:close/>
                </a:path>
              </a:pathLst>
            </a:custGeom>
            <a:solidFill>
              <a:srgbClr val="5D987F"/>
            </a:solidFill>
          </p:spPr>
        </p:sp>
      </p:grpSp>
      <p:sp>
        <p:nvSpPr>
          <p:cNvPr name="TextBox 4" id="4"/>
          <p:cNvSpPr txBox="true"/>
          <p:nvPr/>
        </p:nvSpPr>
        <p:spPr>
          <a:xfrm rot="0">
            <a:off x="714825" y="1009650"/>
            <a:ext cx="16858350" cy="933450"/>
          </a:xfrm>
          <a:prstGeom prst="rect">
            <a:avLst/>
          </a:prstGeom>
        </p:spPr>
        <p:txBody>
          <a:bodyPr anchor="t" rtlCol="false" tIns="0" lIns="0" bIns="0" rIns="0">
            <a:spAutoFit/>
          </a:bodyPr>
          <a:lstStyle/>
          <a:p>
            <a:pPr algn="l">
              <a:lnSpc>
                <a:spcPts val="7200"/>
              </a:lnSpc>
            </a:pPr>
            <a:r>
              <a:rPr lang="en-US" sz="6000">
                <a:solidFill>
                  <a:srgbClr val="363026"/>
                </a:solidFill>
                <a:latin typeface="Glacial Indifference"/>
                <a:ea typeface="Glacial Indifference"/>
                <a:cs typeface="Glacial Indifference"/>
                <a:sym typeface="Glacial Indifference"/>
              </a:rPr>
              <a:t>BEHIND THE SCENES:</a:t>
            </a:r>
          </a:p>
        </p:txBody>
      </p:sp>
      <p:sp>
        <p:nvSpPr>
          <p:cNvPr name="TextBox 5" id="5"/>
          <p:cNvSpPr txBox="true"/>
          <p:nvPr/>
        </p:nvSpPr>
        <p:spPr>
          <a:xfrm rot="0">
            <a:off x="714825" y="1733550"/>
            <a:ext cx="16858350" cy="7471410"/>
          </a:xfrm>
          <a:prstGeom prst="rect">
            <a:avLst/>
          </a:prstGeom>
        </p:spPr>
        <p:txBody>
          <a:bodyPr anchor="t" rtlCol="false" tIns="0" lIns="0" bIns="0" rIns="0">
            <a:spAutoFit/>
          </a:bodyPr>
          <a:lstStyle/>
          <a:p>
            <a:pPr algn="l">
              <a:lnSpc>
                <a:spcPts val="6659"/>
              </a:lnSpc>
            </a:pPr>
            <a:r>
              <a:rPr lang="en-US" sz="3699">
                <a:solidFill>
                  <a:srgbClr val="F7E8DC"/>
                </a:solidFill>
                <a:latin typeface="HK Grotesk"/>
                <a:ea typeface="HK Grotesk"/>
                <a:cs typeface="HK Grotesk"/>
                <a:sym typeface="HK Grotesk"/>
              </a:rPr>
              <a:t> </a:t>
            </a:r>
          </a:p>
          <a:p>
            <a:pPr algn="l" marL="1221739" indent="-610870" lvl="1">
              <a:lnSpc>
                <a:spcPts val="6659"/>
              </a:lnSpc>
              <a:buFont typeface="Arial"/>
              <a:buChar char="•"/>
            </a:pPr>
            <a:r>
              <a:rPr lang="en-US" sz="3699">
                <a:solidFill>
                  <a:srgbClr val="F7E8DC"/>
                </a:solidFill>
                <a:latin typeface="HK Grotesk"/>
                <a:ea typeface="HK Grotesk"/>
                <a:cs typeface="HK Grotesk"/>
                <a:sym typeface="HK Grotesk"/>
              </a:rPr>
              <a:t>Managing the resources and learning space to welcome all students and teachers over the course of the week: 10,000+ books, digital resources, technology, writing and maker space supplies, shelving and furniture</a:t>
            </a:r>
          </a:p>
          <a:p>
            <a:pPr algn="l" marL="1221739" indent="-610870" lvl="1">
              <a:lnSpc>
                <a:spcPts val="6659"/>
              </a:lnSpc>
              <a:buFont typeface="Arial"/>
              <a:buChar char="•"/>
            </a:pPr>
            <a:r>
              <a:rPr lang="en-US" sz="3699">
                <a:solidFill>
                  <a:srgbClr val="F7E8DC"/>
                </a:solidFill>
                <a:latin typeface="HK Grotesk"/>
                <a:ea typeface="HK Grotesk"/>
                <a:cs typeface="HK Grotesk"/>
                <a:sym typeface="HK Grotesk"/>
              </a:rPr>
              <a:t>Keeping on top of current curriculum, recent publications, diverse books, and digital technology to ensure our space is accessible and inclusive</a:t>
            </a:r>
          </a:p>
          <a:p>
            <a:pPr algn="l" marL="1221739" indent="-610870" lvl="1">
              <a:lnSpc>
                <a:spcPts val="6659"/>
              </a:lnSpc>
              <a:buFont typeface="Arial"/>
              <a:buChar char="•"/>
            </a:pPr>
            <a:r>
              <a:rPr lang="en-US" sz="3699">
                <a:solidFill>
                  <a:srgbClr val="F7E8DC"/>
                </a:solidFill>
                <a:latin typeface="HK Grotesk"/>
                <a:ea typeface="HK Grotesk"/>
                <a:cs typeface="HK Grotesk"/>
                <a:sym typeface="HK Grotesk"/>
              </a:rPr>
              <a:t>Managing a budget consisting of funds that range from $6.50 - $20 per student to ensure that purchases reach as many students as possible</a:t>
            </a:r>
          </a:p>
          <a:p>
            <a:pPr algn="l" marL="1221739" indent="-610870" lvl="1">
              <a:lnSpc>
                <a:spcPts val="6659"/>
              </a:lnSpc>
            </a:pPr>
          </a:p>
        </p:txBody>
      </p:sp>
    </p:spTree>
  </p:cSld>
  <p:clrMapOvr>
    <a:masterClrMapping/>
  </p:clrMapOvr>
</p:sld>
</file>

<file path=ppt/slides/slide11.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1197825" y="693950"/>
            <a:ext cx="15094350" cy="9334500"/>
          </a:xfrm>
          <a:prstGeom prst="rect">
            <a:avLst/>
          </a:prstGeom>
        </p:spPr>
        <p:txBody>
          <a:bodyPr anchor="t" rtlCol="false" tIns="0" lIns="0" bIns="0" rIns="0">
            <a:spAutoFit/>
          </a:bodyPr>
          <a:lstStyle/>
          <a:p>
            <a:pPr algn="l">
              <a:lnSpc>
                <a:spcPts val="6000"/>
              </a:lnSpc>
            </a:pPr>
            <a:r>
              <a:rPr lang="en-US" sz="5000">
                <a:solidFill>
                  <a:srgbClr val="363026"/>
                </a:solidFill>
                <a:latin typeface="Glacial Indifference"/>
                <a:ea typeface="Glacial Indifference"/>
                <a:cs typeface="Glacial Indifference"/>
                <a:sym typeface="Glacial Indifference"/>
              </a:rPr>
              <a:t>MANAGING RESOURCES AND BOOK PROCESSING</a:t>
            </a:r>
          </a:p>
          <a:p>
            <a:pPr algn="l">
              <a:lnSpc>
                <a:spcPts val="4320"/>
              </a:lnSpc>
            </a:pPr>
          </a:p>
          <a:p>
            <a:pPr algn="l">
              <a:lnSpc>
                <a:spcPts val="4320"/>
              </a:lnSpc>
            </a:pPr>
            <a:r>
              <a:rPr lang="en-US" sz="3600">
                <a:solidFill>
                  <a:srgbClr val="F7E8DC"/>
                </a:solidFill>
                <a:latin typeface="HK Grotesk"/>
                <a:ea typeface="HK Grotesk"/>
                <a:cs typeface="HK Grotesk"/>
                <a:sym typeface="HK Grotesk"/>
              </a:rPr>
              <a:t>Some duties of a teacher-librarian exist outside of the weekly library visits. These tasks take place on-site, online and in the community, and take several hours each week.</a:t>
            </a:r>
          </a:p>
          <a:p>
            <a:pPr algn="l">
              <a:lnSpc>
                <a:spcPts val="4320"/>
              </a:lnSpc>
            </a:pPr>
          </a:p>
          <a:p>
            <a:pPr algn="l" marL="1097280" indent="-548640" lvl="1">
              <a:lnSpc>
                <a:spcPts val="4320"/>
              </a:lnSpc>
              <a:buFont typeface="Arial"/>
              <a:buChar char="•"/>
            </a:pPr>
            <a:r>
              <a:rPr lang="en-US" sz="3600">
                <a:solidFill>
                  <a:srgbClr val="F7E8DC"/>
                </a:solidFill>
                <a:latin typeface="HK Grotesk"/>
                <a:ea typeface="HK Grotesk"/>
                <a:cs typeface="HK Grotesk"/>
                <a:sym typeface="HK Grotesk"/>
              </a:rPr>
              <a:t>Sourcing and purchasing materials to meet the diverse and changing needs of students, teachers and curriculum (online and in-person)</a:t>
            </a:r>
          </a:p>
          <a:p>
            <a:pPr algn="l" marL="1097280" indent="-548640" lvl="1">
              <a:lnSpc>
                <a:spcPts val="4320"/>
              </a:lnSpc>
              <a:buFont typeface="Arial"/>
              <a:buChar char="•"/>
            </a:pPr>
            <a:r>
              <a:rPr lang="en-US" sz="3600">
                <a:solidFill>
                  <a:srgbClr val="F7E8DC"/>
                </a:solidFill>
                <a:latin typeface="HK Grotesk"/>
                <a:ea typeface="HK Grotesk"/>
                <a:cs typeface="HK Grotesk"/>
                <a:sym typeface="HK Grotesk"/>
              </a:rPr>
              <a:t>Managing a budget which includes district, school and fundraising sources (online and on-site)</a:t>
            </a:r>
          </a:p>
          <a:p>
            <a:pPr algn="l" marL="1097280" indent="-548640" lvl="1">
              <a:lnSpc>
                <a:spcPts val="4320"/>
              </a:lnSpc>
              <a:buFont typeface="Arial"/>
              <a:buChar char="•"/>
            </a:pPr>
            <a:r>
              <a:rPr lang="en-US" sz="3600">
                <a:solidFill>
                  <a:srgbClr val="F7E8DC"/>
                </a:solidFill>
                <a:latin typeface="HK Grotesk"/>
                <a:ea typeface="HK Grotesk"/>
                <a:cs typeface="HK Grotesk"/>
                <a:sym typeface="HK Grotesk"/>
              </a:rPr>
              <a:t>Copy cataloguing, labeling and location of new materials (on-site)</a:t>
            </a:r>
          </a:p>
          <a:p>
            <a:pPr algn="l" marL="1097280" indent="-548640" lvl="1">
              <a:lnSpc>
                <a:spcPts val="4320"/>
              </a:lnSpc>
              <a:buFont typeface="Arial"/>
              <a:buChar char="•"/>
            </a:pPr>
            <a:r>
              <a:rPr lang="en-US" sz="3600">
                <a:solidFill>
                  <a:srgbClr val="F7E8DC"/>
                </a:solidFill>
                <a:latin typeface="HK Grotesk"/>
                <a:ea typeface="HK Grotesk"/>
                <a:cs typeface="HK Grotesk"/>
                <a:sym typeface="HK Grotesk"/>
              </a:rPr>
              <a:t>Shelving, facing, and displaying books to organize and advertise resources for curriculum and student interest (on-site)</a:t>
            </a:r>
          </a:p>
          <a:p>
            <a:pPr algn="l" marL="1096823" indent="-548411" lvl="1">
              <a:lnSpc>
                <a:spcPts val="4320"/>
              </a:lnSpc>
              <a:buFont typeface="Arial"/>
              <a:buChar char="•"/>
            </a:pPr>
            <a:r>
              <a:rPr lang="en-US" sz="3600">
                <a:solidFill>
                  <a:srgbClr val="F7E8DC"/>
                </a:solidFill>
                <a:latin typeface="HK Grotesk"/>
                <a:ea typeface="HK Grotesk"/>
                <a:cs typeface="HK Grotesk"/>
                <a:sym typeface="HK Grotesk"/>
              </a:rPr>
              <a:t>Monitoring circulation statistics such as tracking overdue books </a:t>
            </a:r>
          </a:p>
          <a:p>
            <a:pPr algn="l" marL="1096823" indent="-548411" lvl="1">
              <a:lnSpc>
                <a:spcPts val="4320"/>
              </a:lnSpc>
              <a:buFont typeface="Arial"/>
              <a:buChar char="•"/>
            </a:pPr>
            <a:r>
              <a:rPr lang="en-US" sz="3600">
                <a:solidFill>
                  <a:srgbClr val="F7E8DC"/>
                </a:solidFill>
                <a:latin typeface="HK Grotesk"/>
                <a:ea typeface="HK Grotesk"/>
                <a:cs typeface="HK Grotesk"/>
                <a:sym typeface="HK Grotesk"/>
              </a:rPr>
              <a:t>Book repair, weeding and deletion to maintain a current inventory that reflects best practice with consideration of challenged materials</a:t>
            </a:r>
          </a:p>
          <a:p>
            <a:pPr algn="l" marL="853439" indent="-426720" lvl="1">
              <a:lnSpc>
                <a:spcPts val="335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0" y="10091400"/>
            <a:ext cx="18288000" cy="195600"/>
            <a:chOff x="0" y="0"/>
            <a:chExt cx="24384000" cy="260800"/>
          </a:xfrm>
        </p:grpSpPr>
        <p:sp>
          <p:nvSpPr>
            <p:cNvPr name="Freeform 3" id="3"/>
            <p:cNvSpPr/>
            <p:nvPr/>
          </p:nvSpPr>
          <p:spPr>
            <a:xfrm flipH="false" flipV="false" rot="0">
              <a:off x="0" y="0"/>
              <a:ext cx="24384000" cy="260858"/>
            </a:xfrm>
            <a:custGeom>
              <a:avLst/>
              <a:gdLst/>
              <a:ahLst/>
              <a:cxnLst/>
              <a:rect r="r" b="b" t="t" l="l"/>
              <a:pathLst>
                <a:path h="260858" w="24384000">
                  <a:moveTo>
                    <a:pt x="0" y="0"/>
                  </a:moveTo>
                  <a:lnTo>
                    <a:pt x="24384000" y="0"/>
                  </a:lnTo>
                  <a:lnTo>
                    <a:pt x="24384000" y="260858"/>
                  </a:lnTo>
                  <a:lnTo>
                    <a:pt x="0" y="260858"/>
                  </a:lnTo>
                  <a:close/>
                </a:path>
              </a:pathLst>
            </a:custGeom>
            <a:solidFill>
              <a:srgbClr val="5D987F"/>
            </a:solidFill>
          </p:spPr>
        </p:sp>
      </p:grpSp>
      <p:sp>
        <p:nvSpPr>
          <p:cNvPr name="Freeform 4" id="4"/>
          <p:cNvSpPr/>
          <p:nvPr/>
        </p:nvSpPr>
        <p:spPr>
          <a:xfrm flipH="false" flipV="false" rot="0">
            <a:off x="1028700" y="3508680"/>
            <a:ext cx="9122248" cy="5669782"/>
          </a:xfrm>
          <a:custGeom>
            <a:avLst/>
            <a:gdLst/>
            <a:ahLst/>
            <a:cxnLst/>
            <a:rect r="r" b="b" t="t" l="l"/>
            <a:pathLst>
              <a:path h="5669782" w="9122248">
                <a:moveTo>
                  <a:pt x="0" y="0"/>
                </a:moveTo>
                <a:lnTo>
                  <a:pt x="9122248" y="0"/>
                </a:lnTo>
                <a:lnTo>
                  <a:pt x="9122248" y="5669782"/>
                </a:lnTo>
                <a:lnTo>
                  <a:pt x="0" y="5669782"/>
                </a:lnTo>
                <a:lnTo>
                  <a:pt x="0" y="0"/>
                </a:lnTo>
                <a:close/>
              </a:path>
            </a:pathLst>
          </a:custGeom>
          <a:blipFill>
            <a:blip r:embed="rId2"/>
            <a:stretch>
              <a:fillRect l="0" t="0" r="0" b="0"/>
            </a:stretch>
          </a:blipFill>
        </p:spPr>
      </p:sp>
      <p:sp>
        <p:nvSpPr>
          <p:cNvPr name="TextBox 5" id="5"/>
          <p:cNvSpPr txBox="true"/>
          <p:nvPr/>
        </p:nvSpPr>
        <p:spPr>
          <a:xfrm rot="0">
            <a:off x="714825" y="864600"/>
            <a:ext cx="16858350" cy="1952625"/>
          </a:xfrm>
          <a:prstGeom prst="rect">
            <a:avLst/>
          </a:prstGeom>
        </p:spPr>
        <p:txBody>
          <a:bodyPr anchor="t" rtlCol="false" tIns="0" lIns="0" bIns="0" rIns="0">
            <a:spAutoFit/>
          </a:bodyPr>
          <a:lstStyle/>
          <a:p>
            <a:pPr algn="l">
              <a:lnSpc>
                <a:spcPts val="7679"/>
              </a:lnSpc>
            </a:pPr>
            <a:r>
              <a:rPr lang="en-US" sz="6399">
                <a:solidFill>
                  <a:srgbClr val="363026"/>
                </a:solidFill>
                <a:latin typeface="Glacial Indifference"/>
                <a:ea typeface="Glacial Indifference"/>
                <a:cs typeface="Glacial Indifference"/>
                <a:sym typeface="Glacial Indifference"/>
              </a:rPr>
              <a:t>CIRCULATION STATISTICS SHOW THAT STRONG PROGRAMS CULTIVATE STRONG READERS!</a:t>
            </a:r>
          </a:p>
        </p:txBody>
      </p:sp>
      <p:sp>
        <p:nvSpPr>
          <p:cNvPr name="TextBox 6" id="6"/>
          <p:cNvSpPr txBox="true"/>
          <p:nvPr/>
        </p:nvSpPr>
        <p:spPr>
          <a:xfrm rot="0">
            <a:off x="10699322" y="3720637"/>
            <a:ext cx="7060453" cy="3971925"/>
          </a:xfrm>
          <a:prstGeom prst="rect">
            <a:avLst/>
          </a:prstGeom>
        </p:spPr>
        <p:txBody>
          <a:bodyPr anchor="t" rtlCol="false" tIns="0" lIns="0" bIns="0" rIns="0">
            <a:spAutoFit/>
          </a:bodyPr>
          <a:lstStyle/>
          <a:p>
            <a:pPr algn="l">
              <a:lnSpc>
                <a:spcPts val="3960"/>
              </a:lnSpc>
              <a:spcBef>
                <a:spcPct val="0"/>
              </a:spcBef>
            </a:pPr>
            <a:r>
              <a:rPr lang="en-US" sz="3300">
                <a:solidFill>
                  <a:srgbClr val="F7E8DC"/>
                </a:solidFill>
                <a:latin typeface="HK Grotesk"/>
                <a:ea typeface="HK Grotesk"/>
                <a:cs typeface="HK Grotesk"/>
                <a:sym typeface="HK Grotesk"/>
              </a:rPr>
              <a:t>Chart shows the circulation of 95, 204 books over 8 years at Hollyburn elementary school, the time a typical student spends from Kindergarten to grade 7. Population of the school averaged 280 students and teachers at this time, resulting in approximately 43 books per person per year!!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Freeform 2" id="2"/>
          <p:cNvSpPr/>
          <p:nvPr/>
        </p:nvSpPr>
        <p:spPr>
          <a:xfrm flipH="false" flipV="false" rot="0">
            <a:off x="10206715" y="0"/>
            <a:ext cx="8081285" cy="10287000"/>
          </a:xfrm>
          <a:custGeom>
            <a:avLst/>
            <a:gdLst/>
            <a:ahLst/>
            <a:cxnLst/>
            <a:rect r="r" b="b" t="t" l="l"/>
            <a:pathLst>
              <a:path h="10287000" w="8081285">
                <a:moveTo>
                  <a:pt x="0" y="0"/>
                </a:moveTo>
                <a:lnTo>
                  <a:pt x="8081285" y="0"/>
                </a:lnTo>
                <a:lnTo>
                  <a:pt x="8081285" y="10287000"/>
                </a:lnTo>
                <a:lnTo>
                  <a:pt x="0" y="10287000"/>
                </a:lnTo>
                <a:lnTo>
                  <a:pt x="0" y="0"/>
                </a:lnTo>
                <a:close/>
              </a:path>
            </a:pathLst>
          </a:custGeom>
          <a:blipFill>
            <a:blip r:embed="rId2"/>
            <a:stretch>
              <a:fillRect l="0" t="0" r="0" b="-1340"/>
            </a:stretch>
          </a:blipFill>
        </p:spPr>
      </p:sp>
      <p:grpSp>
        <p:nvGrpSpPr>
          <p:cNvPr name="Group 3" id="3"/>
          <p:cNvGrpSpPr/>
          <p:nvPr/>
        </p:nvGrpSpPr>
        <p:grpSpPr>
          <a:xfrm rot="0">
            <a:off x="1028700" y="2467599"/>
            <a:ext cx="7656410" cy="5351802"/>
            <a:chOff x="0" y="0"/>
            <a:chExt cx="10208547" cy="7135736"/>
          </a:xfrm>
        </p:grpSpPr>
        <p:sp>
          <p:nvSpPr>
            <p:cNvPr name="TextBox 4" id="4"/>
            <p:cNvSpPr txBox="true"/>
            <p:nvPr/>
          </p:nvSpPr>
          <p:spPr>
            <a:xfrm rot="0">
              <a:off x="0" y="66675"/>
              <a:ext cx="10208547" cy="2801937"/>
            </a:xfrm>
            <a:prstGeom prst="rect">
              <a:avLst/>
            </a:prstGeom>
          </p:spPr>
          <p:txBody>
            <a:bodyPr anchor="t" rtlCol="false" tIns="0" lIns="0" bIns="0" rIns="0">
              <a:spAutoFit/>
            </a:bodyPr>
            <a:lstStyle/>
            <a:p>
              <a:pPr algn="l" marL="0" indent="0" lvl="0">
                <a:lnSpc>
                  <a:spcPts val="8146"/>
                </a:lnSpc>
              </a:pPr>
              <a:r>
                <a:rPr lang="en-US" sz="7406">
                  <a:solidFill>
                    <a:srgbClr val="000000"/>
                  </a:solidFill>
                  <a:latin typeface="Glacial Indifference"/>
                  <a:ea typeface="Glacial Indifference"/>
                  <a:cs typeface="Glacial Indifference"/>
                  <a:sym typeface="Glacial Indifference"/>
                </a:rPr>
                <a:t>Kids and Family Reading Report</a:t>
              </a:r>
            </a:p>
          </p:txBody>
        </p:sp>
        <p:sp>
          <p:nvSpPr>
            <p:cNvPr name="TextBox 5" id="5"/>
            <p:cNvSpPr txBox="true"/>
            <p:nvPr/>
          </p:nvSpPr>
          <p:spPr>
            <a:xfrm rot="0">
              <a:off x="0" y="4433599"/>
              <a:ext cx="10208547" cy="2702137"/>
            </a:xfrm>
            <a:prstGeom prst="rect">
              <a:avLst/>
            </a:prstGeom>
          </p:spPr>
          <p:txBody>
            <a:bodyPr anchor="t" rtlCol="false" tIns="0" lIns="0" bIns="0" rIns="0">
              <a:spAutoFit/>
            </a:bodyPr>
            <a:lstStyle/>
            <a:p>
              <a:pPr algn="l" marL="0" indent="0" lvl="0">
                <a:lnSpc>
                  <a:spcPts val="4059"/>
                </a:lnSpc>
              </a:pPr>
              <a:r>
                <a:rPr lang="en-US" sz="2899">
                  <a:solidFill>
                    <a:srgbClr val="F7E8DC"/>
                  </a:solidFill>
                  <a:latin typeface="HK Grotesk"/>
                  <a:ea typeface="HK Grotesk"/>
                  <a:cs typeface="HK Grotesk"/>
                  <a:sym typeface="HK Grotesk"/>
                </a:rPr>
                <a:t>National survey sponsored by Scholastic Canada and managed by YouGov. This is the highlight on the State of Kids and Reading in Canada</a:t>
              </a:r>
            </a:p>
          </p:txBody>
        </p:sp>
        <p:sp>
          <p:nvSpPr>
            <p:cNvPr name="AutoShape 6" id="6"/>
            <p:cNvSpPr/>
            <p:nvPr/>
          </p:nvSpPr>
          <p:spPr>
            <a:xfrm rot="0">
              <a:off x="0" y="3673321"/>
              <a:ext cx="9726783" cy="12719"/>
            </a:xfrm>
            <a:prstGeom prst="rect">
              <a:avLst/>
            </a:prstGeom>
            <a:solidFill>
              <a:srgbClr val="37715A"/>
            </a:solidFill>
          </p:spPr>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0" t="-9777" r="0" b="-4888"/>
            </a:stretch>
          </a:blipFill>
        </p:spPr>
      </p:sp>
      <p:sp>
        <p:nvSpPr>
          <p:cNvPr name="AutoShape 3" id="3"/>
          <p:cNvSpPr/>
          <p:nvPr/>
        </p:nvSpPr>
        <p:spPr>
          <a:xfrm>
            <a:off x="9148762" y="-9481"/>
            <a:ext cx="19050" cy="10287000"/>
          </a:xfrm>
          <a:prstGeom prst="line">
            <a:avLst/>
          </a:prstGeom>
          <a:ln cap="flat" w="47625">
            <a:solidFill>
              <a:srgbClr val="37715A"/>
            </a:solidFill>
            <a:prstDash val="solid"/>
            <a:headEnd type="none" len="sm" w="sm"/>
            <a:tailEnd type="none" len="sm" w="sm"/>
          </a:ln>
        </p:spPr>
      </p:sp>
      <p:grpSp>
        <p:nvGrpSpPr>
          <p:cNvPr name="Group 4" id="4"/>
          <p:cNvGrpSpPr/>
          <p:nvPr/>
        </p:nvGrpSpPr>
        <p:grpSpPr>
          <a:xfrm rot="0">
            <a:off x="1028700" y="3133398"/>
            <a:ext cx="7226821" cy="4818882"/>
            <a:chOff x="0" y="0"/>
            <a:chExt cx="9635762" cy="6425176"/>
          </a:xfrm>
        </p:grpSpPr>
        <p:sp>
          <p:nvSpPr>
            <p:cNvPr name="TextBox 5" id="5"/>
            <p:cNvSpPr txBox="true"/>
            <p:nvPr/>
          </p:nvSpPr>
          <p:spPr>
            <a:xfrm rot="0">
              <a:off x="0" y="3723040"/>
              <a:ext cx="9635762" cy="2702137"/>
            </a:xfrm>
            <a:prstGeom prst="rect">
              <a:avLst/>
            </a:prstGeom>
          </p:spPr>
          <p:txBody>
            <a:bodyPr anchor="t" rtlCol="false" tIns="0" lIns="0" bIns="0" rIns="0">
              <a:spAutoFit/>
            </a:bodyPr>
            <a:lstStyle/>
            <a:p>
              <a:pPr algn="l" marL="0" indent="0" lvl="0">
                <a:lnSpc>
                  <a:spcPts val="4059"/>
                </a:lnSpc>
                <a:spcBef>
                  <a:spcPct val="0"/>
                </a:spcBef>
              </a:pPr>
              <a:r>
                <a:rPr lang="en-US" sz="2899" u="none">
                  <a:solidFill>
                    <a:srgbClr val="F7E8DC"/>
                  </a:solidFill>
                  <a:latin typeface="HK Grotesk"/>
                  <a:ea typeface="HK Grotesk"/>
                  <a:cs typeface="HK Grotesk"/>
                  <a:sym typeface="HK Grotesk"/>
                </a:rPr>
                <a:t>National survey sponsored by Scholastic Canada and managed by YouGov. This infographic highlights reading in Canadian schools</a:t>
              </a:r>
            </a:p>
          </p:txBody>
        </p:sp>
        <p:sp>
          <p:nvSpPr>
            <p:cNvPr name="TextBox 6" id="6"/>
            <p:cNvSpPr txBox="true"/>
            <p:nvPr/>
          </p:nvSpPr>
          <p:spPr>
            <a:xfrm rot="0">
              <a:off x="0" y="161925"/>
              <a:ext cx="9635762" cy="2593975"/>
            </a:xfrm>
            <a:prstGeom prst="rect">
              <a:avLst/>
            </a:prstGeom>
          </p:spPr>
          <p:txBody>
            <a:bodyPr anchor="t" rtlCol="false" tIns="0" lIns="0" bIns="0" rIns="0">
              <a:spAutoFit/>
            </a:bodyPr>
            <a:lstStyle/>
            <a:p>
              <a:pPr algn="l" marL="0" indent="0" lvl="0">
                <a:lnSpc>
                  <a:spcPts val="7275"/>
                </a:lnSpc>
                <a:spcBef>
                  <a:spcPct val="0"/>
                </a:spcBef>
              </a:pPr>
              <a:r>
                <a:rPr lang="en-US" sz="7500" u="none">
                  <a:solidFill>
                    <a:srgbClr val="363026"/>
                  </a:solidFill>
                  <a:latin typeface="Glacial Indifference"/>
                  <a:ea typeface="Glacial Indifference"/>
                  <a:cs typeface="Glacial Indifference"/>
                  <a:sym typeface="Glacial Indifference"/>
                </a:rPr>
                <a:t>Kids and Family Reading Report</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0" y="10091400"/>
            <a:ext cx="18288000" cy="195600"/>
            <a:chOff x="0" y="0"/>
            <a:chExt cx="24384000" cy="260800"/>
          </a:xfrm>
        </p:grpSpPr>
        <p:sp>
          <p:nvSpPr>
            <p:cNvPr name="Freeform 3" id="3"/>
            <p:cNvSpPr/>
            <p:nvPr/>
          </p:nvSpPr>
          <p:spPr>
            <a:xfrm flipH="false" flipV="false" rot="0">
              <a:off x="0" y="0"/>
              <a:ext cx="24384000" cy="260858"/>
            </a:xfrm>
            <a:custGeom>
              <a:avLst/>
              <a:gdLst/>
              <a:ahLst/>
              <a:cxnLst/>
              <a:rect r="r" b="b" t="t" l="l"/>
              <a:pathLst>
                <a:path h="260858" w="24384000">
                  <a:moveTo>
                    <a:pt x="0" y="0"/>
                  </a:moveTo>
                  <a:lnTo>
                    <a:pt x="24384000" y="0"/>
                  </a:lnTo>
                  <a:lnTo>
                    <a:pt x="24384000" y="260858"/>
                  </a:lnTo>
                  <a:lnTo>
                    <a:pt x="0" y="260858"/>
                  </a:lnTo>
                  <a:close/>
                </a:path>
              </a:pathLst>
            </a:custGeom>
            <a:solidFill>
              <a:srgbClr val="5D987F"/>
            </a:solidFill>
          </p:spPr>
        </p:sp>
      </p:grpSp>
      <p:pic>
        <p:nvPicPr>
          <p:cNvPr name="Picture 4" id="4">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30554" r="0" b="30554"/>
          <a:stretch>
            <a:fillRect/>
          </a:stretch>
        </p:blipFill>
        <p:spPr>
          <a:xfrm flipH="false" flipV="false" rot="0">
            <a:off x="3379643" y="1557160"/>
            <a:ext cx="11902786" cy="8229600"/>
          </a:xfrm>
          <a:prstGeom prst="rect">
            <a:avLst/>
          </a:prstGeom>
        </p:spPr>
      </p:pic>
      <p:sp>
        <p:nvSpPr>
          <p:cNvPr name="TextBox 5" id="5"/>
          <p:cNvSpPr txBox="true"/>
          <p:nvPr/>
        </p:nvSpPr>
        <p:spPr>
          <a:xfrm rot="0">
            <a:off x="714825" y="271444"/>
            <a:ext cx="16858350" cy="981075"/>
          </a:xfrm>
          <a:prstGeom prst="rect">
            <a:avLst/>
          </a:prstGeom>
        </p:spPr>
        <p:txBody>
          <a:bodyPr anchor="t" rtlCol="false" tIns="0" lIns="0" bIns="0" rIns="0">
            <a:spAutoFit/>
          </a:bodyPr>
          <a:lstStyle/>
          <a:p>
            <a:pPr algn="l">
              <a:lnSpc>
                <a:spcPts val="7679"/>
              </a:lnSpc>
            </a:pPr>
            <a:r>
              <a:rPr lang="en-US" sz="6399">
                <a:solidFill>
                  <a:srgbClr val="363026"/>
                </a:solidFill>
                <a:latin typeface="Glacial Indifference"/>
                <a:ea typeface="Glacial Indifference"/>
                <a:cs typeface="Glacial Indifference"/>
                <a:sym typeface="Glacial Indifference"/>
              </a:rPr>
              <a:t>FAMILY FRIDAY!!</a:t>
            </a:r>
          </a:p>
        </p:txBody>
      </p:sp>
    </p:spTree>
  </p:cSld>
  <p:clrMapOvr>
    <a:masterClrMapping/>
  </p:clrMapOvr>
  <p:timing>
    <p:tnLst>
      <p:par>
        <p:cTn dur="indefinite" restart="never" nodeType="tmRoot">
          <p:childTnLst>
            <p:video>
              <p:cMediaNode vol="100000">
                <p:cTn fill="hold" display="false">
                  <p:stCondLst>
                    <p:cond delay="indefinite"/>
                  </p:stCondLst>
                </p:cTn>
                <p:tgtEl>
                  <p:spTgt spid="4"/>
                </p:tgtEl>
              </p:cMediaNode>
            </p:video>
          </p:childTnLst>
        </p:cTn>
      </p:par>
    </p:tnLst>
  </p:timing>
</p:sld>
</file>

<file path=ppt/slides/slide16.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673275" y="789487"/>
            <a:ext cx="16830150" cy="9105900"/>
          </a:xfrm>
          <a:prstGeom prst="rect">
            <a:avLst/>
          </a:prstGeom>
        </p:spPr>
        <p:txBody>
          <a:bodyPr anchor="t" rtlCol="false" tIns="0" lIns="0" bIns="0" rIns="0">
            <a:spAutoFit/>
          </a:bodyPr>
          <a:lstStyle/>
          <a:p>
            <a:pPr algn="ctr">
              <a:lnSpc>
                <a:spcPts val="10559"/>
              </a:lnSpc>
            </a:pPr>
            <a:r>
              <a:rPr lang="en-US" sz="8799">
                <a:solidFill>
                  <a:srgbClr val="363026"/>
                </a:solidFill>
                <a:latin typeface="Glacial Indifference"/>
                <a:ea typeface="Glacial Indifference"/>
                <a:cs typeface="Glacial Indifference"/>
                <a:sym typeface="Glacial Indifference"/>
              </a:rPr>
              <a:t>A TYPICAL DAY:</a:t>
            </a:r>
          </a:p>
          <a:p>
            <a:pPr algn="ctr">
              <a:lnSpc>
                <a:spcPts val="6720"/>
              </a:lnSpc>
            </a:pPr>
          </a:p>
          <a:p>
            <a:pPr algn="l" marL="1295400" indent="-647700" lvl="1">
              <a:lnSpc>
                <a:spcPts val="7200"/>
              </a:lnSpc>
              <a:buFont typeface="Arial"/>
              <a:buChar char="•"/>
            </a:pPr>
            <a:r>
              <a:rPr lang="en-US" sz="6000">
                <a:solidFill>
                  <a:srgbClr val="F7E8DC"/>
                </a:solidFill>
                <a:latin typeface="Glacial Indifference"/>
                <a:ea typeface="Glacial Indifference"/>
                <a:cs typeface="Glacial Indifference"/>
                <a:sym typeface="Glacial Indifference"/>
              </a:rPr>
              <a:t>fostering a love of literacy for all our students</a:t>
            </a:r>
          </a:p>
          <a:p>
            <a:pPr algn="l" marL="1295400" indent="-647700" lvl="1">
              <a:lnSpc>
                <a:spcPts val="7200"/>
              </a:lnSpc>
              <a:buFont typeface="Arial"/>
              <a:buChar char="•"/>
            </a:pPr>
            <a:r>
              <a:rPr lang="en-US" sz="6000">
                <a:solidFill>
                  <a:srgbClr val="F7E8DC"/>
                </a:solidFill>
                <a:latin typeface="Glacial Indifference"/>
                <a:ea typeface="Glacial Indifference"/>
                <a:cs typeface="Glacial Indifference"/>
                <a:sym typeface="Glacial Indifference"/>
              </a:rPr>
              <a:t>circulating books to hundreds of readers</a:t>
            </a:r>
          </a:p>
          <a:p>
            <a:pPr algn="l" marL="1295400" indent="-647700" lvl="1">
              <a:lnSpc>
                <a:spcPts val="7200"/>
              </a:lnSpc>
              <a:buFont typeface="Arial"/>
              <a:buChar char="•"/>
            </a:pPr>
            <a:r>
              <a:rPr lang="en-US" sz="6000">
                <a:solidFill>
                  <a:srgbClr val="F7E8DC"/>
                </a:solidFill>
                <a:latin typeface="Glacial Indifference"/>
                <a:ea typeface="Glacial Indifference"/>
                <a:cs typeface="Glacial Indifference"/>
                <a:sym typeface="Glacial Indifference"/>
              </a:rPr>
              <a:t>supporting the teaching and learning needs of students, teachers, staff and parents</a:t>
            </a:r>
          </a:p>
          <a:p>
            <a:pPr algn="l" marL="1295400" indent="-647700" lvl="1">
              <a:lnSpc>
                <a:spcPts val="7200"/>
              </a:lnSpc>
              <a:buFont typeface="Arial"/>
              <a:buChar char="•"/>
            </a:pPr>
            <a:r>
              <a:rPr lang="en-US" sz="6000">
                <a:solidFill>
                  <a:srgbClr val="F7E8DC"/>
                </a:solidFill>
                <a:latin typeface="Glacial Indifference"/>
                <a:ea typeface="Glacial Indifference"/>
                <a:cs typeface="Glacial Indifference"/>
                <a:sym typeface="Glacial Indifference"/>
              </a:rPr>
              <a:t>teaching digital literacy and research skills alongside classroom teachers</a:t>
            </a:r>
          </a:p>
          <a:p>
            <a:pPr algn="l" marL="1219536" indent="-609768" lvl="1">
              <a:lnSpc>
                <a:spcPts val="5640"/>
              </a:lnSpc>
            </a:pPr>
          </a:p>
          <a:p>
            <a:pPr algn="ctr" marL="1219536" indent="-609768" lvl="1">
              <a:lnSpc>
                <a:spcPts val="5640"/>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528804" y="2716280"/>
            <a:ext cx="10337054" cy="6981825"/>
          </a:xfrm>
          <a:prstGeom prst="rect">
            <a:avLst/>
          </a:prstGeom>
        </p:spPr>
        <p:txBody>
          <a:bodyPr anchor="t" rtlCol="false" tIns="0" lIns="0" bIns="0" rIns="0">
            <a:spAutoFit/>
          </a:bodyPr>
          <a:lstStyle/>
          <a:p>
            <a:pPr algn="l" marL="0" indent="0" lvl="0">
              <a:lnSpc>
                <a:spcPts val="3900"/>
              </a:lnSpc>
            </a:pPr>
            <a:r>
              <a:rPr lang="en-US" sz="3000">
                <a:solidFill>
                  <a:srgbClr val="F7E8DC"/>
                </a:solidFill>
                <a:latin typeface="HK Grotesk"/>
                <a:ea typeface="HK Grotesk"/>
                <a:cs typeface="HK Grotesk"/>
                <a:sym typeface="HK Grotesk"/>
              </a:rPr>
              <a:t>Ingredients</a:t>
            </a:r>
          </a:p>
          <a:p>
            <a:pPr algn="l" marL="0" indent="0" lvl="0">
              <a:lnSpc>
                <a:spcPts val="2600"/>
              </a:lnSpc>
            </a:pPr>
          </a:p>
          <a:p>
            <a:pPr algn="l" marL="647703" indent="-323852" lvl="1">
              <a:lnSpc>
                <a:spcPts val="3900"/>
              </a:lnSpc>
              <a:buFont typeface="Arial"/>
              <a:buChar char="•"/>
            </a:pPr>
            <a:r>
              <a:rPr lang="en-US" sz="3000">
                <a:solidFill>
                  <a:srgbClr val="F7E8DC"/>
                </a:solidFill>
                <a:latin typeface="HK Grotesk"/>
                <a:ea typeface="HK Grotesk"/>
                <a:cs typeface="HK Grotesk"/>
                <a:sym typeface="HK Grotesk"/>
              </a:rPr>
              <a:t>1 great picture book to read aloud</a:t>
            </a:r>
          </a:p>
          <a:p>
            <a:pPr algn="l" marL="647703" indent="-323852" lvl="1">
              <a:lnSpc>
                <a:spcPts val="3900"/>
              </a:lnSpc>
              <a:buFont typeface="Arial"/>
              <a:buChar char="•"/>
            </a:pPr>
            <a:r>
              <a:rPr lang="en-US" sz="3000">
                <a:solidFill>
                  <a:srgbClr val="F7E8DC"/>
                </a:solidFill>
                <a:latin typeface="HK Grotesk"/>
                <a:ea typeface="HK Grotesk"/>
                <a:cs typeface="HK Grotesk"/>
                <a:sym typeface="HK Grotesk"/>
              </a:rPr>
              <a:t>22 busy bodies and brains to inspire</a:t>
            </a:r>
          </a:p>
          <a:p>
            <a:pPr algn="l" marL="647703" indent="-323852" lvl="1">
              <a:lnSpc>
                <a:spcPts val="3900"/>
              </a:lnSpc>
              <a:buFont typeface="Arial"/>
              <a:buChar char="•"/>
            </a:pPr>
            <a:r>
              <a:rPr lang="en-US" sz="3000">
                <a:solidFill>
                  <a:srgbClr val="F7E8DC"/>
                </a:solidFill>
                <a:latin typeface="HK Grotesk"/>
                <a:ea typeface="HK Grotesk"/>
                <a:cs typeface="HK Grotesk"/>
                <a:sym typeface="HK Grotesk"/>
              </a:rPr>
              <a:t>10  relevant connections to the book</a:t>
            </a:r>
          </a:p>
          <a:p>
            <a:pPr algn="l" marL="647703" indent="-323852" lvl="1">
              <a:lnSpc>
                <a:spcPts val="3900"/>
              </a:lnSpc>
              <a:buFont typeface="Arial"/>
              <a:buChar char="•"/>
            </a:pPr>
            <a:r>
              <a:rPr lang="en-US" sz="3000">
                <a:solidFill>
                  <a:srgbClr val="F7E8DC"/>
                </a:solidFill>
                <a:latin typeface="HK Grotesk"/>
                <a:ea typeface="HK Grotesk"/>
                <a:cs typeface="HK Grotesk"/>
                <a:sym typeface="HK Grotesk"/>
              </a:rPr>
              <a:t>Comfy carpet and reading chair</a:t>
            </a:r>
          </a:p>
          <a:p>
            <a:pPr algn="l" marL="0" indent="0" lvl="0">
              <a:lnSpc>
                <a:spcPts val="3120"/>
              </a:lnSpc>
            </a:pPr>
          </a:p>
          <a:p>
            <a:pPr algn="l" marL="0" indent="0" lvl="0">
              <a:lnSpc>
                <a:spcPts val="3900"/>
              </a:lnSpc>
            </a:pPr>
            <a:r>
              <a:rPr lang="en-US" sz="3000">
                <a:solidFill>
                  <a:srgbClr val="F7E8DC"/>
                </a:solidFill>
                <a:latin typeface="HK Grotesk"/>
                <a:ea typeface="HK Grotesk"/>
                <a:cs typeface="HK Grotesk"/>
                <a:sym typeface="HK Grotesk"/>
              </a:rPr>
              <a:t>Preparation</a:t>
            </a:r>
          </a:p>
          <a:p>
            <a:pPr algn="l" marL="0" indent="0" lvl="0">
              <a:lnSpc>
                <a:spcPts val="2600"/>
              </a:lnSpc>
            </a:pPr>
          </a:p>
          <a:p>
            <a:pPr algn="l" marL="647703" indent="-323852" lvl="1">
              <a:lnSpc>
                <a:spcPts val="3900"/>
              </a:lnSpc>
              <a:buAutoNum type="arabicPeriod" startAt="1"/>
            </a:pPr>
            <a:r>
              <a:rPr lang="en-US" sz="3000">
                <a:solidFill>
                  <a:srgbClr val="F7E8DC"/>
                </a:solidFill>
                <a:latin typeface="HK Grotesk"/>
                <a:ea typeface="HK Grotesk"/>
                <a:cs typeface="HK Grotesk"/>
                <a:sym typeface="HK Grotesk"/>
              </a:rPr>
              <a:t>Choose a great fit book that connects to school, community, curriculum, identity, holiday or current event.</a:t>
            </a:r>
          </a:p>
          <a:p>
            <a:pPr algn="l" marL="647703" indent="-323852" lvl="1">
              <a:lnSpc>
                <a:spcPts val="3900"/>
              </a:lnSpc>
              <a:buAutoNum type="arabicPeriod" startAt="1"/>
            </a:pPr>
            <a:r>
              <a:rPr lang="en-US" sz="3000">
                <a:solidFill>
                  <a:srgbClr val="F7E8DC"/>
                </a:solidFill>
                <a:latin typeface="HK Grotesk"/>
                <a:ea typeface="HK Grotesk"/>
                <a:cs typeface="HK Grotesk"/>
                <a:sym typeface="HK Grotesk"/>
              </a:rPr>
              <a:t>Check in with teacher about classroom connections</a:t>
            </a:r>
          </a:p>
          <a:p>
            <a:pPr algn="l" marL="647703" indent="-323852" lvl="1">
              <a:lnSpc>
                <a:spcPts val="3900"/>
              </a:lnSpc>
              <a:buAutoNum type="arabicPeriod" startAt="1"/>
            </a:pPr>
            <a:r>
              <a:rPr lang="en-US" sz="3000">
                <a:solidFill>
                  <a:srgbClr val="F7E8DC"/>
                </a:solidFill>
                <a:latin typeface="HK Grotesk"/>
                <a:ea typeface="HK Grotesk"/>
                <a:cs typeface="HK Grotesk"/>
                <a:sym typeface="HK Grotesk"/>
              </a:rPr>
              <a:t>Display several connected books for students to peruse</a:t>
            </a:r>
          </a:p>
          <a:p>
            <a:pPr algn="l" marL="647703" indent="-323852" lvl="1">
              <a:lnSpc>
                <a:spcPts val="3900"/>
              </a:lnSpc>
              <a:buAutoNum type="arabicPeriod" startAt="1"/>
            </a:pPr>
            <a:r>
              <a:rPr lang="en-US" sz="3000">
                <a:solidFill>
                  <a:srgbClr val="F7E8DC"/>
                </a:solidFill>
                <a:latin typeface="HK Grotesk"/>
                <a:ea typeface="HK Grotesk"/>
                <a:cs typeface="HK Grotesk"/>
                <a:sym typeface="HK Grotesk"/>
              </a:rPr>
              <a:t>Design connection activity with teacher ie. taste test</a:t>
            </a:r>
          </a:p>
          <a:p>
            <a:pPr algn="l" marL="647703" indent="-323852" lvl="1">
              <a:lnSpc>
                <a:spcPts val="3900"/>
              </a:lnSpc>
              <a:buAutoNum type="arabicPeriod" startAt="1"/>
            </a:pPr>
            <a:r>
              <a:rPr lang="en-US" sz="3000">
                <a:solidFill>
                  <a:srgbClr val="F7E8DC"/>
                </a:solidFill>
                <a:latin typeface="HK Grotesk"/>
                <a:ea typeface="HK Grotesk"/>
                <a:cs typeface="HK Grotesk"/>
                <a:sym typeface="HK Grotesk"/>
              </a:rPr>
              <a:t>Be flexible and adaptable to connections the kids make!</a:t>
            </a:r>
          </a:p>
        </p:txBody>
      </p:sp>
      <p:grpSp>
        <p:nvGrpSpPr>
          <p:cNvPr name="Group 3" id="3"/>
          <p:cNvGrpSpPr/>
          <p:nvPr/>
        </p:nvGrpSpPr>
        <p:grpSpPr>
          <a:xfrm rot="0">
            <a:off x="760924" y="588895"/>
            <a:ext cx="8940759" cy="1825066"/>
            <a:chOff x="0" y="0"/>
            <a:chExt cx="11921012" cy="2433422"/>
          </a:xfrm>
        </p:grpSpPr>
        <p:sp>
          <p:nvSpPr>
            <p:cNvPr name="TextBox 4" id="4"/>
            <p:cNvSpPr txBox="true"/>
            <p:nvPr/>
          </p:nvSpPr>
          <p:spPr>
            <a:xfrm rot="0">
              <a:off x="0" y="0"/>
              <a:ext cx="11921012" cy="1460500"/>
            </a:xfrm>
            <a:prstGeom prst="rect">
              <a:avLst/>
            </a:prstGeom>
          </p:spPr>
          <p:txBody>
            <a:bodyPr anchor="t" rtlCol="false" tIns="0" lIns="0" bIns="0" rIns="0">
              <a:spAutoFit/>
            </a:bodyPr>
            <a:lstStyle/>
            <a:p>
              <a:pPr algn="l" marL="0" indent="0" lvl="0">
                <a:lnSpc>
                  <a:spcPts val="8640"/>
                </a:lnSpc>
              </a:pPr>
              <a:r>
                <a:rPr lang="en-US" sz="7200">
                  <a:solidFill>
                    <a:srgbClr val="363026"/>
                  </a:solidFill>
                  <a:latin typeface="Glacial Indifference"/>
                  <a:ea typeface="Glacial Indifference"/>
                  <a:cs typeface="Glacial Indifference"/>
                  <a:sym typeface="Glacial Indifference"/>
                </a:rPr>
                <a:t>KINDERGARTEN</a:t>
              </a:r>
            </a:p>
          </p:txBody>
        </p:sp>
        <p:sp>
          <p:nvSpPr>
            <p:cNvPr name="TextBox 5" id="5"/>
            <p:cNvSpPr txBox="true"/>
            <p:nvPr/>
          </p:nvSpPr>
          <p:spPr>
            <a:xfrm rot="0">
              <a:off x="0" y="1692588"/>
              <a:ext cx="10042627" cy="740833"/>
            </a:xfrm>
            <a:prstGeom prst="rect">
              <a:avLst/>
            </a:prstGeom>
          </p:spPr>
          <p:txBody>
            <a:bodyPr anchor="t" rtlCol="false" tIns="0" lIns="0" bIns="0" rIns="0">
              <a:spAutoFit/>
            </a:bodyPr>
            <a:lstStyle/>
            <a:p>
              <a:pPr algn="l" marL="0" indent="0" lvl="0">
                <a:lnSpc>
                  <a:spcPts val="4550"/>
                </a:lnSpc>
              </a:pPr>
              <a:r>
                <a:rPr lang="en-US" sz="3500">
                  <a:solidFill>
                    <a:srgbClr val="F7E8DC"/>
                  </a:solidFill>
                  <a:latin typeface="HK Grotesk"/>
                  <a:ea typeface="HK Grotesk"/>
                  <a:cs typeface="HK Grotesk"/>
                  <a:sym typeface="HK Grotesk"/>
                </a:rPr>
                <a:t>30 MINUTES • 22 STUDENTS</a:t>
              </a:r>
            </a:p>
          </p:txBody>
        </p:sp>
      </p:grpSp>
      <p:sp>
        <p:nvSpPr>
          <p:cNvPr name="Freeform 6" id="6"/>
          <p:cNvSpPr/>
          <p:nvPr/>
        </p:nvSpPr>
        <p:spPr>
          <a:xfrm flipH="false" flipV="false" rot="0">
            <a:off x="10865859" y="588895"/>
            <a:ext cx="7133451" cy="9109210"/>
          </a:xfrm>
          <a:custGeom>
            <a:avLst/>
            <a:gdLst/>
            <a:ahLst/>
            <a:cxnLst/>
            <a:rect r="r" b="b" t="t" l="l"/>
            <a:pathLst>
              <a:path h="9109210" w="7133451">
                <a:moveTo>
                  <a:pt x="0" y="0"/>
                </a:moveTo>
                <a:lnTo>
                  <a:pt x="7133451" y="0"/>
                </a:lnTo>
                <a:lnTo>
                  <a:pt x="7133451" y="9109210"/>
                </a:lnTo>
                <a:lnTo>
                  <a:pt x="0" y="9109210"/>
                </a:lnTo>
                <a:lnTo>
                  <a:pt x="0" y="0"/>
                </a:lnTo>
                <a:close/>
              </a:path>
            </a:pathLst>
          </a:custGeom>
          <a:blipFill>
            <a:blip r:embed="rId2"/>
            <a:stretch>
              <a:fillRect l="0" t="-3332" r="0" b="-1081"/>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Freeform 2" id="2"/>
          <p:cNvSpPr/>
          <p:nvPr/>
        </p:nvSpPr>
        <p:spPr>
          <a:xfrm flipH="false" flipV="false" rot="0">
            <a:off x="9878700" y="862400"/>
            <a:ext cx="7111150" cy="8805652"/>
          </a:xfrm>
          <a:custGeom>
            <a:avLst/>
            <a:gdLst/>
            <a:ahLst/>
            <a:cxnLst/>
            <a:rect r="r" b="b" t="t" l="l"/>
            <a:pathLst>
              <a:path h="8805652" w="7111150">
                <a:moveTo>
                  <a:pt x="0" y="0"/>
                </a:moveTo>
                <a:lnTo>
                  <a:pt x="7111150" y="0"/>
                </a:lnTo>
                <a:lnTo>
                  <a:pt x="7111150" y="8805652"/>
                </a:lnTo>
                <a:lnTo>
                  <a:pt x="0" y="8805652"/>
                </a:lnTo>
                <a:lnTo>
                  <a:pt x="0" y="0"/>
                </a:lnTo>
                <a:close/>
              </a:path>
            </a:pathLst>
          </a:custGeom>
          <a:blipFill>
            <a:blip r:embed="rId2"/>
            <a:stretch>
              <a:fillRect l="0" t="-17548" r="-9169" b="0"/>
            </a:stretch>
          </a:blipFill>
        </p:spPr>
      </p:sp>
      <p:sp>
        <p:nvSpPr>
          <p:cNvPr name="Freeform 3" id="3"/>
          <p:cNvSpPr/>
          <p:nvPr/>
        </p:nvSpPr>
        <p:spPr>
          <a:xfrm flipH="false" flipV="false" rot="0">
            <a:off x="2802966" y="4611200"/>
            <a:ext cx="5070568" cy="5056852"/>
          </a:xfrm>
          <a:custGeom>
            <a:avLst/>
            <a:gdLst/>
            <a:ahLst/>
            <a:cxnLst/>
            <a:rect r="r" b="b" t="t" l="l"/>
            <a:pathLst>
              <a:path h="5056852" w="5070568">
                <a:moveTo>
                  <a:pt x="0" y="0"/>
                </a:moveTo>
                <a:lnTo>
                  <a:pt x="5070568" y="0"/>
                </a:lnTo>
                <a:lnTo>
                  <a:pt x="5070568" y="5056852"/>
                </a:lnTo>
                <a:lnTo>
                  <a:pt x="0" y="5056852"/>
                </a:lnTo>
                <a:lnTo>
                  <a:pt x="0" y="0"/>
                </a:lnTo>
                <a:close/>
              </a:path>
            </a:pathLst>
          </a:custGeom>
          <a:blipFill>
            <a:blip r:embed="rId3"/>
            <a:stretch>
              <a:fillRect l="-4129" t="-29022" r="0" b="-10193"/>
            </a:stretch>
          </a:blipFill>
        </p:spPr>
      </p:sp>
      <p:sp>
        <p:nvSpPr>
          <p:cNvPr name="TextBox 4" id="4"/>
          <p:cNvSpPr txBox="true"/>
          <p:nvPr/>
        </p:nvSpPr>
        <p:spPr>
          <a:xfrm rot="0">
            <a:off x="1155875" y="690425"/>
            <a:ext cx="8364750" cy="4467225"/>
          </a:xfrm>
          <a:prstGeom prst="rect">
            <a:avLst/>
          </a:prstGeom>
        </p:spPr>
        <p:txBody>
          <a:bodyPr anchor="t" rtlCol="false" tIns="0" lIns="0" bIns="0" rIns="0">
            <a:spAutoFit/>
          </a:bodyPr>
          <a:lstStyle/>
          <a:p>
            <a:pPr algn="l">
              <a:lnSpc>
                <a:spcPts val="8640"/>
              </a:lnSpc>
            </a:pPr>
            <a:r>
              <a:rPr lang="en-US" sz="7200">
                <a:solidFill>
                  <a:srgbClr val="363026"/>
                </a:solidFill>
                <a:latin typeface="Glacial Indifference"/>
                <a:ea typeface="Glacial Indifference"/>
                <a:cs typeface="Glacial Indifference"/>
                <a:sym typeface="Glacial Indifference"/>
              </a:rPr>
              <a:t>PRIMARY CLASSES</a:t>
            </a:r>
          </a:p>
          <a:p>
            <a:pPr algn="l">
              <a:lnSpc>
                <a:spcPts val="2879"/>
              </a:lnSpc>
            </a:pPr>
          </a:p>
          <a:p>
            <a:pPr algn="l">
              <a:lnSpc>
                <a:spcPts val="4320"/>
              </a:lnSpc>
            </a:pPr>
            <a:r>
              <a:rPr lang="en-US" sz="3600">
                <a:solidFill>
                  <a:srgbClr val="F7E8DC"/>
                </a:solidFill>
                <a:latin typeface="HK Grotesk"/>
                <a:ea typeface="HK Grotesk"/>
                <a:cs typeface="HK Grotesk"/>
                <a:sym typeface="HK Grotesk"/>
              </a:rPr>
              <a:t>Working with the classroom teacher allows for curricular and community extensions, and meaningful, memorable connections.</a:t>
            </a:r>
          </a:p>
          <a:p>
            <a:pPr algn="l">
              <a:lnSpc>
                <a:spcPts val="3359"/>
              </a:lnSpc>
            </a:pPr>
          </a:p>
          <a:p>
            <a:pPr algn="l">
              <a:lnSpc>
                <a:spcPts val="3359"/>
              </a:lnSpc>
            </a:pPr>
          </a:p>
        </p:txBody>
      </p:sp>
      <p:pic>
        <p:nvPicPr>
          <p:cNvPr name="Picture 5" id="5">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1" t="0" r="1" b="0"/>
          <a:stretch>
            <a:fillRect/>
          </a:stretch>
        </p:blipFill>
        <p:spPr>
          <a:xfrm flipH="false" flipV="false" rot="0">
            <a:off x="10707550" y="5920200"/>
            <a:ext cx="649550" cy="1157650"/>
          </a:xfrm>
          <a:prstGeom prst="rect">
            <a:avLst/>
          </a:prstGeom>
        </p:spPr>
      </p:pic>
      <p:pic>
        <p:nvPicPr>
          <p:cNvPr name="Picture 6" id="6">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4"/>
          <a:srcRect l="1" t="0" r="1" b="0"/>
          <a:stretch>
            <a:fillRect/>
          </a:stretch>
        </p:blipFill>
        <p:spPr>
          <a:xfrm flipH="false" flipV="false" rot="0">
            <a:off x="13109500" y="5920200"/>
            <a:ext cx="649550" cy="1157650"/>
          </a:xfrm>
          <a:prstGeom prst="rect">
            <a:avLst/>
          </a:prstGeom>
        </p:spPr>
      </p:pic>
      <p:pic>
        <p:nvPicPr>
          <p:cNvPr name="Picture 7" id="7">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4"/>
          <a:srcRect l="1" t="0" r="1" b="0"/>
          <a:stretch>
            <a:fillRect/>
          </a:stretch>
        </p:blipFill>
        <p:spPr>
          <a:xfrm flipH="false" flipV="false" rot="0">
            <a:off x="15511450" y="6560800"/>
            <a:ext cx="649550" cy="115765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video>
              <p:cMediaNode vol="100000">
                <p:cTn fill="hold" display="false">
                  <p:stCondLst>
                    <p:cond delay="indefinite"/>
                  </p:stCondLst>
                </p:cTn>
                <p:tgtEl>
                  <p:spTgt spid="6"/>
                </p:tgtEl>
              </p:cMediaNode>
            </p:video>
            <p:video>
              <p:cMediaNode vol="100000">
                <p:cTn fill="hold" display="false">
                  <p:stCondLst>
                    <p:cond delay="indefinite"/>
                  </p:stCondLst>
                </p:cTn>
                <p:tgtEl>
                  <p:spTgt spid="7"/>
                </p:tgtEl>
              </p:cMediaNode>
            </p:video>
          </p:childTnLst>
        </p:cTn>
      </p:par>
    </p:tnLst>
  </p:timing>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536700" y="6119825"/>
            <a:ext cx="17214600" cy="3879709"/>
            <a:chOff x="0" y="0"/>
            <a:chExt cx="22952800" cy="5172946"/>
          </a:xfrm>
        </p:grpSpPr>
        <p:sp>
          <p:nvSpPr>
            <p:cNvPr name="Freeform 3" id="3"/>
            <p:cNvSpPr/>
            <p:nvPr/>
          </p:nvSpPr>
          <p:spPr>
            <a:xfrm flipH="false" flipV="false" rot="0">
              <a:off x="0" y="0"/>
              <a:ext cx="22952838" cy="5172983"/>
            </a:xfrm>
            <a:custGeom>
              <a:avLst/>
              <a:gdLst/>
              <a:ahLst/>
              <a:cxnLst/>
              <a:rect r="r" b="b" t="t" l="l"/>
              <a:pathLst>
                <a:path h="5172983" w="22952838">
                  <a:moveTo>
                    <a:pt x="0" y="0"/>
                  </a:moveTo>
                  <a:lnTo>
                    <a:pt x="22952838" y="0"/>
                  </a:lnTo>
                  <a:lnTo>
                    <a:pt x="22952838" y="5172983"/>
                  </a:lnTo>
                  <a:lnTo>
                    <a:pt x="0" y="5172983"/>
                  </a:lnTo>
                  <a:close/>
                </a:path>
              </a:pathLst>
            </a:custGeom>
            <a:solidFill>
              <a:srgbClr val="F7E8DC"/>
            </a:solidFill>
          </p:spPr>
        </p:sp>
        <p:sp>
          <p:nvSpPr>
            <p:cNvPr name="TextBox 4" id="4"/>
            <p:cNvSpPr txBox="true"/>
            <p:nvPr/>
          </p:nvSpPr>
          <p:spPr>
            <a:xfrm>
              <a:off x="0" y="-85725"/>
              <a:ext cx="22952800" cy="5258671"/>
            </a:xfrm>
            <a:prstGeom prst="rect">
              <a:avLst/>
            </a:prstGeom>
          </p:spPr>
          <p:txBody>
            <a:bodyPr anchor="t" rtlCol="false" tIns="50800" lIns="50800" bIns="50800" rIns="50800"/>
            <a:lstStyle/>
            <a:p>
              <a:pPr algn="l">
                <a:lnSpc>
                  <a:spcPts val="6623"/>
                </a:lnSpc>
              </a:pPr>
              <a:r>
                <a:rPr lang="en-US" sz="4800">
                  <a:solidFill>
                    <a:srgbClr val="363026"/>
                  </a:solidFill>
                  <a:latin typeface="Glacial Indifference"/>
                  <a:ea typeface="Glacial Indifference"/>
                  <a:cs typeface="Glacial Indifference"/>
                  <a:sym typeface="Glacial Indifference"/>
                </a:rPr>
                <a:t>Powerful Presentations  (30 minutes with 30+ kids)</a:t>
              </a:r>
            </a:p>
            <a:p>
              <a:pPr algn="l">
                <a:lnSpc>
                  <a:spcPts val="5519"/>
                </a:lnSpc>
              </a:pPr>
            </a:p>
            <a:p>
              <a:pPr algn="l">
                <a:lnSpc>
                  <a:spcPts val="5795"/>
                </a:lnSpc>
              </a:pPr>
              <a:r>
                <a:rPr lang="en-US" sz="4200">
                  <a:solidFill>
                    <a:srgbClr val="5D987F"/>
                  </a:solidFill>
                  <a:latin typeface="HK Grotesk"/>
                  <a:ea typeface="HK Grotesk"/>
                  <a:cs typeface="HK Grotesk"/>
                  <a:sym typeface="HK Grotesk"/>
                </a:rPr>
                <a:t>The library is a safe, inclusive space. </a:t>
              </a:r>
              <a:r>
                <a:rPr lang="en-US" sz="4200">
                  <a:solidFill>
                    <a:srgbClr val="5D987F"/>
                  </a:solidFill>
                  <a:latin typeface="HK Grotesk"/>
                  <a:ea typeface="HK Grotesk"/>
                  <a:cs typeface="HK Grotesk"/>
                  <a:sym typeface="HK Grotesk"/>
                </a:rPr>
                <a:t>Guest authors, community members and parents connect powerful messages through literacy, art and story. Flexible blocks of time allow scheduling of these events in the library.</a:t>
              </a:r>
            </a:p>
          </p:txBody>
        </p:sp>
      </p:grpSp>
      <p:sp>
        <p:nvSpPr>
          <p:cNvPr name="Freeform 5" id="5"/>
          <p:cNvSpPr/>
          <p:nvPr/>
        </p:nvSpPr>
        <p:spPr>
          <a:xfrm flipH="false" flipV="false" rot="0">
            <a:off x="536700" y="1055026"/>
            <a:ext cx="5879914" cy="4409950"/>
          </a:xfrm>
          <a:custGeom>
            <a:avLst/>
            <a:gdLst/>
            <a:ahLst/>
            <a:cxnLst/>
            <a:rect r="r" b="b" t="t" l="l"/>
            <a:pathLst>
              <a:path h="4409950" w="5879914">
                <a:moveTo>
                  <a:pt x="0" y="0"/>
                </a:moveTo>
                <a:lnTo>
                  <a:pt x="5879914" y="0"/>
                </a:lnTo>
                <a:lnTo>
                  <a:pt x="5879914" y="4409950"/>
                </a:lnTo>
                <a:lnTo>
                  <a:pt x="0" y="4409950"/>
                </a:lnTo>
                <a:lnTo>
                  <a:pt x="0" y="0"/>
                </a:lnTo>
                <a:close/>
              </a:path>
            </a:pathLst>
          </a:custGeom>
          <a:blipFill>
            <a:blip r:embed="rId2"/>
            <a:stretch>
              <a:fillRect l="0" t="0" r="0" b="0"/>
            </a:stretch>
          </a:blipFill>
        </p:spPr>
      </p:sp>
      <p:sp>
        <p:nvSpPr>
          <p:cNvPr name="Freeform 6" id="6"/>
          <p:cNvSpPr/>
          <p:nvPr/>
        </p:nvSpPr>
        <p:spPr>
          <a:xfrm flipH="false" flipV="false" rot="0">
            <a:off x="7103800" y="907038"/>
            <a:ext cx="4531024" cy="4879412"/>
          </a:xfrm>
          <a:custGeom>
            <a:avLst/>
            <a:gdLst/>
            <a:ahLst/>
            <a:cxnLst/>
            <a:rect r="r" b="b" t="t" l="l"/>
            <a:pathLst>
              <a:path h="4879412" w="4531024">
                <a:moveTo>
                  <a:pt x="0" y="0"/>
                </a:moveTo>
                <a:lnTo>
                  <a:pt x="4531024" y="0"/>
                </a:lnTo>
                <a:lnTo>
                  <a:pt x="4531024" y="4879412"/>
                </a:lnTo>
                <a:lnTo>
                  <a:pt x="0" y="4879412"/>
                </a:lnTo>
                <a:lnTo>
                  <a:pt x="0" y="0"/>
                </a:lnTo>
                <a:close/>
              </a:path>
            </a:pathLst>
          </a:custGeom>
          <a:blipFill>
            <a:blip r:embed="rId3"/>
            <a:stretch>
              <a:fillRect l="0" t="-8849" r="-2" b="0"/>
            </a:stretch>
          </a:blipFill>
        </p:spPr>
      </p:sp>
      <p:sp>
        <p:nvSpPr>
          <p:cNvPr name="Freeform 7" id="7"/>
          <p:cNvSpPr/>
          <p:nvPr/>
        </p:nvSpPr>
        <p:spPr>
          <a:xfrm flipH="false" flipV="false" rot="0">
            <a:off x="12254700" y="733550"/>
            <a:ext cx="5305500" cy="4642202"/>
          </a:xfrm>
          <a:custGeom>
            <a:avLst/>
            <a:gdLst/>
            <a:ahLst/>
            <a:cxnLst/>
            <a:rect r="r" b="b" t="t" l="l"/>
            <a:pathLst>
              <a:path h="4642202" w="5305500">
                <a:moveTo>
                  <a:pt x="0" y="0"/>
                </a:moveTo>
                <a:lnTo>
                  <a:pt x="5305500" y="0"/>
                </a:lnTo>
                <a:lnTo>
                  <a:pt x="5305500" y="4642202"/>
                </a:lnTo>
                <a:lnTo>
                  <a:pt x="0" y="4642202"/>
                </a:lnTo>
                <a:lnTo>
                  <a:pt x="0" y="0"/>
                </a:lnTo>
                <a:close/>
              </a:path>
            </a:pathLst>
          </a:custGeom>
          <a:blipFill>
            <a:blip r:embed="rId4"/>
            <a:stretch>
              <a:fillRect l="0" t="-1" r="0" b="-1"/>
            </a:stretch>
          </a:blipFill>
        </p:spPr>
      </p:sp>
      <p:pic>
        <p:nvPicPr>
          <p:cNvPr name="Picture 8" id="8"/>
          <p:cNvPicPr>
            <a:picLocks noChangeAspect="true"/>
          </p:cNvPicPr>
          <p:nvPr/>
        </p:nvPicPr>
        <p:blipFill>
          <a:blip r:embed="rId5"/>
          <a:srcRect l="3" t="0" r="3" b="0"/>
          <a:stretch>
            <a:fillRect/>
          </a:stretch>
        </p:blipFill>
        <p:spPr>
          <a:xfrm flipH="false" flipV="false" rot="0">
            <a:off x="8647048" y="3673606"/>
            <a:ext cx="288550" cy="414144"/>
          </a:xfrm>
          <a:prstGeom prst="rect">
            <a:avLst/>
          </a:prstGeom>
        </p:spPr>
      </p:pic>
      <p:pic>
        <p:nvPicPr>
          <p:cNvPr name="Picture 9" id="9"/>
          <p:cNvPicPr>
            <a:picLocks noChangeAspect="true"/>
          </p:cNvPicPr>
          <p:nvPr/>
        </p:nvPicPr>
        <p:blipFill>
          <a:blip r:embed="rId5"/>
          <a:srcRect l="11" t="0" r="11" b="0"/>
          <a:stretch>
            <a:fillRect/>
          </a:stretch>
        </p:blipFill>
        <p:spPr>
          <a:xfrm flipH="false" flipV="false" rot="0">
            <a:off x="12823950" y="2986100"/>
            <a:ext cx="245250" cy="352052"/>
          </a:xfrm>
          <a:prstGeom prst="rect">
            <a:avLst/>
          </a:prstGeom>
        </p:spPr>
      </p:pic>
      <p:pic>
        <p:nvPicPr>
          <p:cNvPr name="Picture 10" id="10"/>
          <p:cNvPicPr>
            <a:picLocks noChangeAspect="true"/>
          </p:cNvPicPr>
          <p:nvPr/>
        </p:nvPicPr>
        <p:blipFill>
          <a:blip r:embed="rId5"/>
          <a:srcRect l="11" t="0" r="11" b="0"/>
          <a:stretch>
            <a:fillRect/>
          </a:stretch>
        </p:blipFill>
        <p:spPr>
          <a:xfrm flipH="false" flipV="false" rot="0">
            <a:off x="16788150" y="3249550"/>
            <a:ext cx="245250" cy="352052"/>
          </a:xfrm>
          <a:prstGeom prst="rect">
            <a:avLst/>
          </a:prstGeom>
        </p:spPr>
      </p:pic>
      <p:pic>
        <p:nvPicPr>
          <p:cNvPr name="Picture 11" id="11"/>
          <p:cNvPicPr>
            <a:picLocks noChangeAspect="true"/>
          </p:cNvPicPr>
          <p:nvPr/>
        </p:nvPicPr>
        <p:blipFill>
          <a:blip r:embed="rId5"/>
          <a:srcRect l="11" t="0" r="11" b="0"/>
          <a:stretch>
            <a:fillRect/>
          </a:stretch>
        </p:blipFill>
        <p:spPr>
          <a:xfrm flipH="false" flipV="false" rot="0">
            <a:off x="1161550" y="2634050"/>
            <a:ext cx="245250" cy="352052"/>
          </a:xfrm>
          <a:prstGeom prst="rect">
            <a:avLst/>
          </a:prstGeom>
        </p:spPr>
      </p:pic>
      <p:pic>
        <p:nvPicPr>
          <p:cNvPr name="Picture 12" id="12"/>
          <p:cNvPicPr>
            <a:picLocks noChangeAspect="true"/>
          </p:cNvPicPr>
          <p:nvPr/>
        </p:nvPicPr>
        <p:blipFill>
          <a:blip r:embed="rId5"/>
          <a:srcRect l="10" t="0" r="10" b="0"/>
          <a:stretch>
            <a:fillRect/>
          </a:stretch>
        </p:blipFill>
        <p:spPr>
          <a:xfrm flipH="false" flipV="false" rot="0">
            <a:off x="1245350" y="2402292"/>
            <a:ext cx="161450" cy="231756"/>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1439219" y="1497600"/>
            <a:ext cx="15409561" cy="7291800"/>
            <a:chOff x="0" y="0"/>
            <a:chExt cx="20546081" cy="9722400"/>
          </a:xfrm>
        </p:grpSpPr>
        <p:sp>
          <p:nvSpPr>
            <p:cNvPr name="Freeform 3" id="3"/>
            <p:cNvSpPr/>
            <p:nvPr/>
          </p:nvSpPr>
          <p:spPr>
            <a:xfrm flipH="false" flipV="false" rot="0">
              <a:off x="0" y="0"/>
              <a:ext cx="20545992" cy="9722358"/>
            </a:xfrm>
            <a:custGeom>
              <a:avLst/>
              <a:gdLst/>
              <a:ahLst/>
              <a:cxnLst/>
              <a:rect r="r" b="b" t="t" l="l"/>
              <a:pathLst>
                <a:path h="9722358" w="20545992">
                  <a:moveTo>
                    <a:pt x="0" y="0"/>
                  </a:moveTo>
                  <a:lnTo>
                    <a:pt x="20545992" y="0"/>
                  </a:lnTo>
                  <a:lnTo>
                    <a:pt x="20545992" y="9722358"/>
                  </a:lnTo>
                  <a:lnTo>
                    <a:pt x="0" y="9722358"/>
                  </a:lnTo>
                  <a:close/>
                </a:path>
              </a:pathLst>
            </a:custGeom>
            <a:solidFill>
              <a:srgbClr val="363026"/>
            </a:solidFill>
          </p:spPr>
        </p:sp>
      </p:grpSp>
      <p:sp>
        <p:nvSpPr>
          <p:cNvPr name="TextBox 4" id="4"/>
          <p:cNvSpPr txBox="true"/>
          <p:nvPr/>
        </p:nvSpPr>
        <p:spPr>
          <a:xfrm rot="0">
            <a:off x="2986481" y="2273842"/>
            <a:ext cx="11754851" cy="5991225"/>
          </a:xfrm>
          <a:prstGeom prst="rect">
            <a:avLst/>
          </a:prstGeom>
        </p:spPr>
        <p:txBody>
          <a:bodyPr anchor="t" rtlCol="false" tIns="0" lIns="0" bIns="0" rIns="0">
            <a:spAutoFit/>
          </a:bodyPr>
          <a:lstStyle/>
          <a:p>
            <a:pPr algn="just">
              <a:lnSpc>
                <a:spcPts val="5759"/>
              </a:lnSpc>
            </a:pPr>
            <a:r>
              <a:rPr lang="en-US" sz="4800">
                <a:solidFill>
                  <a:srgbClr val="F7E8DC"/>
                </a:solidFill>
                <a:latin typeface="HK Grotesk"/>
                <a:ea typeface="HK Grotesk"/>
                <a:cs typeface="HK Grotesk"/>
                <a:sym typeface="HK Grotesk"/>
              </a:rPr>
              <a:t>Our School Library Programs:</a:t>
            </a:r>
          </a:p>
          <a:p>
            <a:pPr algn="just">
              <a:lnSpc>
                <a:spcPts val="4320"/>
              </a:lnSpc>
            </a:pPr>
          </a:p>
          <a:p>
            <a:pPr algn="just">
              <a:lnSpc>
                <a:spcPts val="4679"/>
              </a:lnSpc>
            </a:pPr>
            <a:r>
              <a:rPr lang="en-US" sz="3899">
                <a:solidFill>
                  <a:srgbClr val="F7E8DC"/>
                </a:solidFill>
                <a:latin typeface="HK Grotesk"/>
                <a:ea typeface="HK Grotesk"/>
                <a:cs typeface="HK Grotesk"/>
                <a:sym typeface="HK Grotesk"/>
              </a:rPr>
              <a:t>A fully funded Library program encourages 100% collaboration between the classroom teacher and the teacher-librarian. This ensures that students have access to activities and time in the Library Learning Commons which  help them gain valuable transferable skills. This model does not include teacher librarians covering  teacher prep time.</a:t>
            </a:r>
          </a:p>
          <a:p>
            <a:pPr algn="just">
              <a:lnSpc>
                <a:spcPts val="4679"/>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9144000" y="-50"/>
            <a:ext cx="9144000" cy="10287000"/>
            <a:chOff x="0" y="0"/>
            <a:chExt cx="12192000" cy="13716000"/>
          </a:xfrm>
        </p:grpSpPr>
        <p:sp>
          <p:nvSpPr>
            <p:cNvPr name="Freeform 3" id="3"/>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F7E8DC"/>
            </a:solidFill>
          </p:spPr>
        </p:sp>
      </p:grpSp>
      <p:sp>
        <p:nvSpPr>
          <p:cNvPr name="TextBox 4" id="4"/>
          <p:cNvSpPr txBox="true"/>
          <p:nvPr/>
        </p:nvSpPr>
        <p:spPr>
          <a:xfrm rot="0">
            <a:off x="622425" y="564481"/>
            <a:ext cx="7907550" cy="1933575"/>
          </a:xfrm>
          <a:prstGeom prst="rect">
            <a:avLst/>
          </a:prstGeom>
        </p:spPr>
        <p:txBody>
          <a:bodyPr anchor="t" rtlCol="false" tIns="0" lIns="0" bIns="0" rIns="0">
            <a:spAutoFit/>
          </a:bodyPr>
          <a:lstStyle/>
          <a:p>
            <a:pPr algn="ctr">
              <a:lnSpc>
                <a:spcPts val="7638"/>
              </a:lnSpc>
            </a:pPr>
            <a:r>
              <a:rPr lang="en-US" sz="6365">
                <a:solidFill>
                  <a:srgbClr val="F7E8DC"/>
                </a:solidFill>
                <a:latin typeface="Glacial Indifference"/>
                <a:ea typeface="Glacial Indifference"/>
                <a:cs typeface="Glacial Indifference"/>
                <a:sym typeface="Glacial Indifference"/>
              </a:rPr>
              <a:t>INTERMEDIATE CLASSES</a:t>
            </a:r>
          </a:p>
        </p:txBody>
      </p:sp>
      <p:sp>
        <p:nvSpPr>
          <p:cNvPr name="TextBox 5" id="5"/>
          <p:cNvSpPr txBox="true"/>
          <p:nvPr/>
        </p:nvSpPr>
        <p:spPr>
          <a:xfrm rot="0">
            <a:off x="622425" y="2812076"/>
            <a:ext cx="7907550" cy="981075"/>
          </a:xfrm>
          <a:prstGeom prst="rect">
            <a:avLst/>
          </a:prstGeom>
        </p:spPr>
        <p:txBody>
          <a:bodyPr anchor="t" rtlCol="false" tIns="0" lIns="0" bIns="0" rIns="0">
            <a:spAutoFit/>
          </a:bodyPr>
          <a:lstStyle/>
          <a:p>
            <a:pPr algn="ctr">
              <a:lnSpc>
                <a:spcPts val="3840"/>
              </a:lnSpc>
            </a:pPr>
            <a:r>
              <a:rPr lang="en-US" sz="3200">
                <a:solidFill>
                  <a:srgbClr val="F7E8DC"/>
                </a:solidFill>
                <a:latin typeface="HK Grotesk"/>
                <a:ea typeface="HK Grotesk"/>
                <a:cs typeface="HK Grotesk"/>
                <a:sym typeface="HK Grotesk"/>
              </a:rPr>
              <a:t>30 MINUTES • 30 STUDENTS</a:t>
            </a:r>
          </a:p>
          <a:p>
            <a:pPr algn="ctr">
              <a:lnSpc>
                <a:spcPts val="3840"/>
              </a:lnSpc>
            </a:pPr>
          </a:p>
        </p:txBody>
      </p:sp>
      <p:sp>
        <p:nvSpPr>
          <p:cNvPr name="TextBox 6" id="6"/>
          <p:cNvSpPr txBox="true"/>
          <p:nvPr/>
        </p:nvSpPr>
        <p:spPr>
          <a:xfrm rot="0">
            <a:off x="10072109" y="507331"/>
            <a:ext cx="7491150" cy="8849487"/>
          </a:xfrm>
          <a:prstGeom prst="rect">
            <a:avLst/>
          </a:prstGeom>
        </p:spPr>
        <p:txBody>
          <a:bodyPr anchor="t" rtlCol="false" tIns="0" lIns="0" bIns="0" rIns="0">
            <a:spAutoFit/>
          </a:bodyPr>
          <a:lstStyle/>
          <a:p>
            <a:pPr algn="l">
              <a:lnSpc>
                <a:spcPts val="4967"/>
              </a:lnSpc>
            </a:pPr>
            <a:r>
              <a:rPr lang="en-US" sz="3600">
                <a:solidFill>
                  <a:srgbClr val="363026"/>
                </a:solidFill>
                <a:latin typeface="HK Grotesk"/>
                <a:ea typeface="HK Grotesk"/>
                <a:cs typeface="HK Grotesk"/>
                <a:sym typeface="HK Grotesk"/>
              </a:rPr>
              <a:t>INGREDIENTS</a:t>
            </a:r>
          </a:p>
          <a:p>
            <a:pPr algn="l">
              <a:lnSpc>
                <a:spcPts val="2760"/>
              </a:lnSpc>
            </a:pPr>
          </a:p>
          <a:p>
            <a:pPr algn="l" marL="990600" indent="-495300" lvl="1">
              <a:lnSpc>
                <a:spcPts val="4140"/>
              </a:lnSpc>
              <a:buFont typeface="Arial"/>
              <a:buChar char="•"/>
            </a:pPr>
            <a:r>
              <a:rPr lang="en-US" sz="3000">
                <a:solidFill>
                  <a:srgbClr val="363026"/>
                </a:solidFill>
                <a:latin typeface="HK Grotesk"/>
                <a:ea typeface="HK Grotesk"/>
                <a:cs typeface="HK Grotesk"/>
                <a:sym typeface="HK Grotesk"/>
              </a:rPr>
              <a:t>30 novels; 6 different genres  </a:t>
            </a:r>
          </a:p>
          <a:p>
            <a:pPr algn="l" marL="990600" indent="-495300" lvl="1">
              <a:lnSpc>
                <a:spcPts val="4140"/>
              </a:lnSpc>
              <a:buFont typeface="Arial"/>
              <a:buChar char="•"/>
            </a:pPr>
            <a:r>
              <a:rPr lang="en-US" sz="3000">
                <a:solidFill>
                  <a:srgbClr val="363026"/>
                </a:solidFill>
                <a:latin typeface="HK Grotesk"/>
                <a:ea typeface="HK Grotesk"/>
                <a:cs typeface="HK Grotesk"/>
                <a:sym typeface="HK Grotesk"/>
              </a:rPr>
              <a:t>6 tables to spread out novels</a:t>
            </a:r>
          </a:p>
          <a:p>
            <a:pPr algn="l" marL="990600" indent="-495300" lvl="1">
              <a:lnSpc>
                <a:spcPts val="4140"/>
              </a:lnSpc>
              <a:buFont typeface="Arial"/>
              <a:buChar char="•"/>
            </a:pPr>
            <a:r>
              <a:rPr lang="en-US" sz="3000">
                <a:solidFill>
                  <a:srgbClr val="363026"/>
                </a:solidFill>
                <a:latin typeface="HK Grotesk"/>
                <a:ea typeface="HK Grotesk"/>
                <a:cs typeface="HK Grotesk"/>
                <a:sym typeface="HK Grotesk"/>
              </a:rPr>
              <a:t>genre description cards, paper, pens </a:t>
            </a:r>
          </a:p>
          <a:p>
            <a:pPr algn="l">
              <a:lnSpc>
                <a:spcPts val="4967"/>
              </a:lnSpc>
            </a:pPr>
          </a:p>
          <a:p>
            <a:pPr algn="l">
              <a:lnSpc>
                <a:spcPts val="4967"/>
              </a:lnSpc>
            </a:pPr>
            <a:r>
              <a:rPr lang="en-US" sz="3600">
                <a:solidFill>
                  <a:srgbClr val="363026"/>
                </a:solidFill>
                <a:latin typeface="HK Grotesk"/>
                <a:ea typeface="HK Grotesk"/>
                <a:cs typeface="HK Grotesk"/>
                <a:sym typeface="HK Grotesk"/>
              </a:rPr>
              <a:t>PREPARATION</a:t>
            </a:r>
          </a:p>
          <a:p>
            <a:pPr algn="l">
              <a:lnSpc>
                <a:spcPts val="2760"/>
              </a:lnSpc>
            </a:pPr>
          </a:p>
          <a:p>
            <a:pPr algn="l" marL="990600" indent="-495300" lvl="1">
              <a:lnSpc>
                <a:spcPts val="4140"/>
              </a:lnSpc>
              <a:buAutoNum type="arabicPeriod" startAt="1"/>
            </a:pPr>
            <a:r>
              <a:rPr lang="en-US" sz="3000">
                <a:solidFill>
                  <a:srgbClr val="363026"/>
                </a:solidFill>
                <a:latin typeface="HK Grotesk"/>
                <a:ea typeface="HK Grotesk"/>
                <a:cs typeface="HK Grotesk"/>
                <a:sym typeface="HK Grotesk"/>
              </a:rPr>
              <a:t>Gather 30 age-appropriate novels and read/skim through them</a:t>
            </a:r>
          </a:p>
          <a:p>
            <a:pPr algn="l" marL="990600" indent="-495300" lvl="1">
              <a:lnSpc>
                <a:spcPts val="4140"/>
              </a:lnSpc>
              <a:buAutoNum type="arabicPeriod" startAt="1"/>
            </a:pPr>
            <a:r>
              <a:rPr lang="en-US" sz="3000">
                <a:solidFill>
                  <a:srgbClr val="363026"/>
                </a:solidFill>
                <a:latin typeface="HK Grotesk"/>
                <a:ea typeface="HK Grotesk"/>
                <a:cs typeface="HK Grotesk"/>
                <a:sym typeface="HK Grotesk"/>
              </a:rPr>
              <a:t>Check in with teacher about classroom and curricular connections, modify selections as needed</a:t>
            </a:r>
          </a:p>
          <a:p>
            <a:pPr algn="l" marL="990600" indent="-495300" lvl="1">
              <a:lnSpc>
                <a:spcPts val="4140"/>
              </a:lnSpc>
              <a:buAutoNum type="arabicPeriod" startAt="1"/>
            </a:pPr>
            <a:r>
              <a:rPr lang="en-US" sz="3000">
                <a:solidFill>
                  <a:srgbClr val="363026"/>
                </a:solidFill>
                <a:latin typeface="HK Grotesk"/>
                <a:ea typeface="HK Grotesk"/>
                <a:cs typeface="HK Grotesk"/>
                <a:sym typeface="HK Grotesk"/>
              </a:rPr>
              <a:t>Display books, genre cards</a:t>
            </a:r>
          </a:p>
          <a:p>
            <a:pPr algn="l" marL="990600" indent="-495300" lvl="1">
              <a:lnSpc>
                <a:spcPts val="4140"/>
              </a:lnSpc>
              <a:buAutoNum type="arabicPeriod" startAt="1"/>
            </a:pPr>
            <a:r>
              <a:rPr lang="en-US" sz="3000">
                <a:solidFill>
                  <a:srgbClr val="363026"/>
                </a:solidFill>
                <a:latin typeface="HK Grotesk"/>
                <a:ea typeface="HK Grotesk"/>
                <a:cs typeface="HK Grotesk"/>
                <a:sym typeface="HK Grotesk"/>
              </a:rPr>
              <a:t>Create flow pattern around tables for students to visit/taste each genre!</a:t>
            </a:r>
          </a:p>
          <a:p>
            <a:pPr algn="l" marL="990600" indent="-495300" lvl="1">
              <a:lnSpc>
                <a:spcPts val="4140"/>
              </a:lnSpc>
              <a:buAutoNum type="arabicPeriod" startAt="1"/>
            </a:pPr>
            <a:r>
              <a:rPr lang="en-US" sz="3000">
                <a:solidFill>
                  <a:srgbClr val="363026"/>
                </a:solidFill>
                <a:latin typeface="HK Grotesk"/>
                <a:ea typeface="HK Grotesk"/>
                <a:cs typeface="HK Grotesk"/>
                <a:sym typeface="HK Grotesk"/>
              </a:rPr>
              <a:t>Match students to favorite books!</a:t>
            </a:r>
          </a:p>
        </p:txBody>
      </p:sp>
      <p:sp>
        <p:nvSpPr>
          <p:cNvPr name="Freeform 7" id="7"/>
          <p:cNvSpPr/>
          <p:nvPr/>
        </p:nvSpPr>
        <p:spPr>
          <a:xfrm flipH="false" flipV="false" rot="0">
            <a:off x="1510700" y="3633450"/>
            <a:ext cx="6383180" cy="6123848"/>
          </a:xfrm>
          <a:custGeom>
            <a:avLst/>
            <a:gdLst/>
            <a:ahLst/>
            <a:cxnLst/>
            <a:rect r="r" b="b" t="t" l="l"/>
            <a:pathLst>
              <a:path h="6123848" w="6383180">
                <a:moveTo>
                  <a:pt x="0" y="0"/>
                </a:moveTo>
                <a:lnTo>
                  <a:pt x="6383180" y="0"/>
                </a:lnTo>
                <a:lnTo>
                  <a:pt x="6383180" y="6123848"/>
                </a:lnTo>
                <a:lnTo>
                  <a:pt x="0" y="6123848"/>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536700" y="6722750"/>
            <a:ext cx="17214600" cy="3328800"/>
            <a:chOff x="0" y="0"/>
            <a:chExt cx="22952800" cy="4438400"/>
          </a:xfrm>
        </p:grpSpPr>
        <p:sp>
          <p:nvSpPr>
            <p:cNvPr name="Freeform 3" id="3"/>
            <p:cNvSpPr/>
            <p:nvPr/>
          </p:nvSpPr>
          <p:spPr>
            <a:xfrm flipH="false" flipV="false" rot="0">
              <a:off x="0" y="0"/>
              <a:ext cx="22952838" cy="4438396"/>
            </a:xfrm>
            <a:custGeom>
              <a:avLst/>
              <a:gdLst/>
              <a:ahLst/>
              <a:cxnLst/>
              <a:rect r="r" b="b" t="t" l="l"/>
              <a:pathLst>
                <a:path h="4438396" w="22952838">
                  <a:moveTo>
                    <a:pt x="0" y="0"/>
                  </a:moveTo>
                  <a:lnTo>
                    <a:pt x="22952838" y="0"/>
                  </a:lnTo>
                  <a:lnTo>
                    <a:pt x="22952838" y="4438396"/>
                  </a:lnTo>
                  <a:lnTo>
                    <a:pt x="0" y="4438396"/>
                  </a:lnTo>
                  <a:close/>
                </a:path>
              </a:pathLst>
            </a:custGeom>
            <a:solidFill>
              <a:srgbClr val="F7E8DC"/>
            </a:solidFill>
          </p:spPr>
        </p:sp>
        <p:sp>
          <p:nvSpPr>
            <p:cNvPr name="TextBox 4" id="4"/>
            <p:cNvSpPr txBox="true"/>
            <p:nvPr/>
          </p:nvSpPr>
          <p:spPr>
            <a:xfrm>
              <a:off x="0" y="0"/>
              <a:ext cx="22952800" cy="4438400"/>
            </a:xfrm>
            <a:prstGeom prst="rect">
              <a:avLst/>
            </a:prstGeom>
          </p:spPr>
          <p:txBody>
            <a:bodyPr anchor="t" rtlCol="false" tIns="50800" lIns="50800" bIns="50800" rIns="50800"/>
            <a:lstStyle/>
            <a:p>
              <a:pPr algn="l">
                <a:lnSpc>
                  <a:spcPts val="5759"/>
                </a:lnSpc>
              </a:pPr>
              <a:r>
                <a:rPr lang="en-US" sz="4800">
                  <a:solidFill>
                    <a:srgbClr val="363026"/>
                  </a:solidFill>
                  <a:latin typeface="HK Grotesk"/>
                  <a:ea typeface="HK Grotesk"/>
                  <a:cs typeface="HK Grotesk"/>
                  <a:sym typeface="HK Grotesk"/>
                </a:rPr>
                <a:t>WE NEED DIVERSE BOOKS!</a:t>
              </a:r>
            </a:p>
            <a:p>
              <a:pPr algn="l">
                <a:lnSpc>
                  <a:spcPts val="3359"/>
                </a:lnSpc>
              </a:pPr>
            </a:p>
            <a:p>
              <a:pPr algn="l">
                <a:lnSpc>
                  <a:spcPts val="4800"/>
                </a:lnSpc>
              </a:pPr>
              <a:r>
                <a:rPr lang="en-US" sz="4000">
                  <a:solidFill>
                    <a:srgbClr val="363026"/>
                  </a:solidFill>
                  <a:latin typeface="HK Grotesk"/>
                  <a:ea typeface="HK Grotesk"/>
                  <a:cs typeface="HK Grotesk"/>
                  <a:sym typeface="HK Grotesk"/>
                </a:rPr>
                <a:t>Kids need to see themselves in literature; our collections need to represent our students. The  Elementary TL personally connects to K-7 kids in a just-in-time manner, fostering a sense of identity and belonging!</a:t>
              </a:r>
            </a:p>
          </p:txBody>
        </p:sp>
      </p:grpSp>
      <p:sp>
        <p:nvSpPr>
          <p:cNvPr name="Freeform 5" id="5"/>
          <p:cNvSpPr/>
          <p:nvPr/>
        </p:nvSpPr>
        <p:spPr>
          <a:xfrm flipH="false" flipV="false" rot="0">
            <a:off x="12574350" y="420350"/>
            <a:ext cx="5296652" cy="6200700"/>
          </a:xfrm>
          <a:custGeom>
            <a:avLst/>
            <a:gdLst/>
            <a:ahLst/>
            <a:cxnLst/>
            <a:rect r="r" b="b" t="t" l="l"/>
            <a:pathLst>
              <a:path h="6200700" w="5296652">
                <a:moveTo>
                  <a:pt x="0" y="0"/>
                </a:moveTo>
                <a:lnTo>
                  <a:pt x="5296652" y="0"/>
                </a:lnTo>
                <a:lnTo>
                  <a:pt x="5296652" y="6200700"/>
                </a:lnTo>
                <a:lnTo>
                  <a:pt x="0" y="6200700"/>
                </a:lnTo>
                <a:lnTo>
                  <a:pt x="0" y="0"/>
                </a:lnTo>
                <a:close/>
              </a:path>
            </a:pathLst>
          </a:custGeom>
          <a:blipFill>
            <a:blip r:embed="rId2"/>
            <a:stretch>
              <a:fillRect l="0" t="0" r="-7679" b="-22640"/>
            </a:stretch>
          </a:blipFill>
        </p:spPr>
      </p:sp>
      <p:sp>
        <p:nvSpPr>
          <p:cNvPr name="Freeform 6" id="6"/>
          <p:cNvSpPr/>
          <p:nvPr/>
        </p:nvSpPr>
        <p:spPr>
          <a:xfrm flipH="false" flipV="false" rot="0">
            <a:off x="443750" y="420350"/>
            <a:ext cx="4978850" cy="6200700"/>
          </a:xfrm>
          <a:custGeom>
            <a:avLst/>
            <a:gdLst/>
            <a:ahLst/>
            <a:cxnLst/>
            <a:rect r="r" b="b" t="t" l="l"/>
            <a:pathLst>
              <a:path h="6200700" w="4978850">
                <a:moveTo>
                  <a:pt x="0" y="0"/>
                </a:moveTo>
                <a:lnTo>
                  <a:pt x="4978850" y="0"/>
                </a:lnTo>
                <a:lnTo>
                  <a:pt x="4978850" y="6200700"/>
                </a:lnTo>
                <a:lnTo>
                  <a:pt x="0" y="6200700"/>
                </a:lnTo>
                <a:lnTo>
                  <a:pt x="0" y="0"/>
                </a:lnTo>
                <a:close/>
              </a:path>
            </a:pathLst>
          </a:custGeom>
          <a:blipFill>
            <a:blip r:embed="rId3"/>
            <a:stretch>
              <a:fillRect l="0" t="0" r="0" b="-7059"/>
            </a:stretch>
          </a:blipFill>
        </p:spPr>
      </p:sp>
      <p:sp>
        <p:nvSpPr>
          <p:cNvPr name="Freeform 7" id="7"/>
          <p:cNvSpPr/>
          <p:nvPr/>
        </p:nvSpPr>
        <p:spPr>
          <a:xfrm flipH="false" flipV="false" rot="0">
            <a:off x="5776976" y="1674850"/>
            <a:ext cx="6442976" cy="4001232"/>
          </a:xfrm>
          <a:custGeom>
            <a:avLst/>
            <a:gdLst/>
            <a:ahLst/>
            <a:cxnLst/>
            <a:rect r="r" b="b" t="t" l="l"/>
            <a:pathLst>
              <a:path h="4001232" w="6442976">
                <a:moveTo>
                  <a:pt x="0" y="0"/>
                </a:moveTo>
                <a:lnTo>
                  <a:pt x="6442976" y="0"/>
                </a:lnTo>
                <a:lnTo>
                  <a:pt x="6442976" y="4001232"/>
                </a:lnTo>
                <a:lnTo>
                  <a:pt x="0" y="4001232"/>
                </a:lnTo>
                <a:lnTo>
                  <a:pt x="0" y="0"/>
                </a:lnTo>
                <a:close/>
              </a:path>
            </a:pathLst>
          </a:custGeom>
          <a:blipFill>
            <a:blip r:embed="rId4"/>
            <a:stretch>
              <a:fillRect l="0" t="-10299" r="0" b="-10469"/>
            </a:stretch>
          </a:blipFill>
        </p:spPr>
      </p:sp>
      <p:pic>
        <p:nvPicPr>
          <p:cNvPr name="Picture 8" id="8">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6778100" y="3254526"/>
            <a:ext cx="841900" cy="841900"/>
          </a:xfrm>
          <a:prstGeom prst="rect">
            <a:avLst/>
          </a:prstGeom>
        </p:spPr>
      </p:pic>
      <p:pic>
        <p:nvPicPr>
          <p:cNvPr name="Picture 9" id="9">
            <a:hlinkClick action="ppaction://media"/>
          </p:cNvPr>
          <p:cNvPicPr>
            <a:picLocks noChangeAspect="true"/>
          </p:cNvPicPr>
          <p:nvPr>
            <a:videoFile r:link="rId8"/>
            <p:extLst>
              <p:ext uri="{DAA4B4D4-6D71-4841-9C94-3DE7FCFB9230}">
                <p14:media xmlns:p14="http://schemas.microsoft.com/office/powerpoint/2010/main" r:embed="rId9"/>
              </p:ext>
            </p:extLst>
          </p:nvPr>
        </p:nvPicPr>
        <p:blipFill>
          <a:blip r:embed="rId5"/>
          <a:srcRect l="0" t="0" r="0" b="0"/>
          <a:stretch>
            <a:fillRect/>
          </a:stretch>
        </p:blipFill>
        <p:spPr>
          <a:xfrm flipH="false" flipV="false" rot="0">
            <a:off x="14210677" y="1980315"/>
            <a:ext cx="1011999" cy="1011999"/>
          </a:xfrm>
          <a:prstGeom prst="rect">
            <a:avLst/>
          </a:prstGeom>
        </p:spPr>
      </p:pic>
      <p:pic>
        <p:nvPicPr>
          <p:cNvPr name="Picture 10" id="10">
            <a:hlinkClick action="ppaction://media"/>
          </p:cNvPr>
          <p:cNvPicPr>
            <a:picLocks noChangeAspect="true"/>
          </p:cNvPicPr>
          <p:nvPr>
            <a:videoFile r:link="rId10"/>
            <p:extLst>
              <p:ext uri="{DAA4B4D4-6D71-4841-9C94-3DE7FCFB9230}">
                <p14:media xmlns:p14="http://schemas.microsoft.com/office/powerpoint/2010/main" r:embed="rId11"/>
              </p:ext>
            </p:extLst>
          </p:nvPr>
        </p:nvPicPr>
        <p:blipFill>
          <a:blip r:embed="rId5"/>
          <a:srcRect l="0" t="0" r="0" b="0"/>
          <a:stretch>
            <a:fillRect/>
          </a:stretch>
        </p:blipFill>
        <p:spPr>
          <a:xfrm flipH="false" flipV="false" rot="0">
            <a:off x="9676225" y="2862760"/>
            <a:ext cx="841900" cy="841900"/>
          </a:xfrm>
          <a:prstGeom prst="rect">
            <a:avLst/>
          </a:prstGeom>
        </p:spPr>
      </p:pic>
      <p:pic>
        <p:nvPicPr>
          <p:cNvPr name="Picture 11" id="11">
            <a:hlinkClick action="ppaction://media"/>
          </p:cNvPr>
          <p:cNvPicPr>
            <a:picLocks noChangeAspect="true"/>
          </p:cNvPicPr>
          <p:nvPr>
            <a:videoFile r:link="rId12"/>
            <p:extLst>
              <p:ext uri="{DAA4B4D4-6D71-4841-9C94-3DE7FCFB9230}">
                <p14:media xmlns:p14="http://schemas.microsoft.com/office/powerpoint/2010/main" r:embed="rId13"/>
              </p:ext>
            </p:extLst>
          </p:nvPr>
        </p:nvPicPr>
        <p:blipFill>
          <a:blip r:embed="rId5"/>
          <a:srcRect l="0" t="0" r="0" b="0"/>
          <a:stretch>
            <a:fillRect/>
          </a:stretch>
        </p:blipFill>
        <p:spPr>
          <a:xfrm flipH="false" flipV="false" rot="0">
            <a:off x="2944351" y="2357880"/>
            <a:ext cx="841900" cy="8419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8"/>
                </p:tgtEl>
              </p:cMediaNode>
            </p:video>
            <p:video>
              <p:cMediaNode vol="100000">
                <p:cTn fill="hold" display="false">
                  <p:stCondLst>
                    <p:cond delay="indefinite"/>
                  </p:stCondLst>
                </p:cTn>
                <p:tgtEl>
                  <p:spTgt spid="9"/>
                </p:tgtEl>
              </p:cMediaNode>
            </p:video>
            <p:video>
              <p:cMediaNode vol="100000">
                <p:cTn fill="hold" display="false">
                  <p:stCondLst>
                    <p:cond delay="indefinite"/>
                  </p:stCondLst>
                </p:cTn>
                <p:tgtEl>
                  <p:spTgt spid="10"/>
                </p:tgtEl>
              </p:cMediaNode>
            </p:video>
            <p:video>
              <p:cMediaNode vol="100000">
                <p:cTn fill="hold" display="false">
                  <p:stCondLst>
                    <p:cond delay="indefinite"/>
                  </p:stCondLst>
                </p:cTn>
                <p:tgtEl>
                  <p:spTgt spid="11"/>
                </p:tgtEl>
              </p:cMediaNode>
            </p:video>
          </p:childTnLst>
        </p:cTn>
      </p:par>
    </p:tnLst>
  </p:timing>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5326100" y="710625"/>
            <a:ext cx="12223350" cy="6267450"/>
          </a:xfrm>
          <a:prstGeom prst="rect">
            <a:avLst/>
          </a:prstGeom>
        </p:spPr>
        <p:txBody>
          <a:bodyPr anchor="t" rtlCol="false" tIns="0" lIns="0" bIns="0" rIns="0">
            <a:spAutoFit/>
          </a:bodyPr>
          <a:lstStyle/>
          <a:p>
            <a:pPr algn="l">
              <a:lnSpc>
                <a:spcPts val="5759"/>
              </a:lnSpc>
            </a:pPr>
            <a:r>
              <a:rPr lang="en-US" sz="4800">
                <a:solidFill>
                  <a:srgbClr val="363026"/>
                </a:solidFill>
                <a:latin typeface="Glacial Indifference"/>
                <a:ea typeface="Glacial Indifference"/>
                <a:cs typeface="Glacial Indifference"/>
                <a:sym typeface="Glacial Indifference"/>
              </a:rPr>
              <a:t>INDIGENOUS EDUCATION </a:t>
            </a:r>
          </a:p>
          <a:p>
            <a:pPr algn="l">
              <a:lnSpc>
                <a:spcPts val="7200"/>
              </a:lnSpc>
            </a:pPr>
          </a:p>
          <a:p>
            <a:pPr algn="l">
              <a:lnSpc>
                <a:spcPts val="4679"/>
              </a:lnSpc>
            </a:pPr>
            <a:r>
              <a:rPr lang="en-US" sz="3899">
                <a:solidFill>
                  <a:srgbClr val="F7E8DC"/>
                </a:solidFill>
                <a:latin typeface="HK Grotesk"/>
                <a:ea typeface="HK Grotesk"/>
                <a:cs typeface="HK Grotesk"/>
                <a:sym typeface="HK Grotesk"/>
              </a:rPr>
              <a:t>The teacher-librarian can create activities with the classroom teacher, and organize guest visitors who help explore Indigenous Knowledge, Art and Story. Activities promoting Indigenous Peoples Day and First Nations spine labels create a sense of Belonging and Pride.</a:t>
            </a:r>
          </a:p>
          <a:p>
            <a:pPr algn="l">
              <a:lnSpc>
                <a:spcPts val="3359"/>
              </a:lnSpc>
            </a:pPr>
          </a:p>
          <a:p>
            <a:pPr algn="l">
              <a:lnSpc>
                <a:spcPts val="3359"/>
              </a:lnSpc>
            </a:pPr>
          </a:p>
          <a:p>
            <a:pPr algn="l">
              <a:lnSpc>
                <a:spcPts val="3359"/>
              </a:lnSpc>
            </a:pPr>
          </a:p>
          <a:p>
            <a:pPr algn="l">
              <a:lnSpc>
                <a:spcPts val="3359"/>
              </a:lnSpc>
            </a:pPr>
          </a:p>
        </p:txBody>
      </p:sp>
      <p:sp>
        <p:nvSpPr>
          <p:cNvPr name="Freeform 3" id="3"/>
          <p:cNvSpPr/>
          <p:nvPr/>
        </p:nvSpPr>
        <p:spPr>
          <a:xfrm flipH="false" flipV="false" rot="0">
            <a:off x="13897050" y="5948362"/>
            <a:ext cx="3362250" cy="3781664"/>
          </a:xfrm>
          <a:custGeom>
            <a:avLst/>
            <a:gdLst/>
            <a:ahLst/>
            <a:cxnLst/>
            <a:rect r="r" b="b" t="t" l="l"/>
            <a:pathLst>
              <a:path h="3781664" w="3362250">
                <a:moveTo>
                  <a:pt x="0" y="0"/>
                </a:moveTo>
                <a:lnTo>
                  <a:pt x="3362250" y="0"/>
                </a:lnTo>
                <a:lnTo>
                  <a:pt x="3362250" y="3781664"/>
                </a:lnTo>
                <a:lnTo>
                  <a:pt x="0" y="3781664"/>
                </a:lnTo>
                <a:lnTo>
                  <a:pt x="0" y="0"/>
                </a:lnTo>
                <a:close/>
              </a:path>
            </a:pathLst>
          </a:custGeom>
          <a:blipFill>
            <a:blip r:embed="rId2"/>
            <a:stretch>
              <a:fillRect l="0" t="0" r="-3" b="-18549"/>
            </a:stretch>
          </a:blipFill>
        </p:spPr>
      </p:sp>
      <p:sp>
        <p:nvSpPr>
          <p:cNvPr name="Freeform 4" id="4"/>
          <p:cNvSpPr/>
          <p:nvPr/>
        </p:nvSpPr>
        <p:spPr>
          <a:xfrm flipH="false" flipV="false" rot="0">
            <a:off x="15098750" y="234526"/>
            <a:ext cx="2160550" cy="1588348"/>
          </a:xfrm>
          <a:custGeom>
            <a:avLst/>
            <a:gdLst/>
            <a:ahLst/>
            <a:cxnLst/>
            <a:rect r="r" b="b" t="t" l="l"/>
            <a:pathLst>
              <a:path h="1588348" w="2160550">
                <a:moveTo>
                  <a:pt x="0" y="0"/>
                </a:moveTo>
                <a:lnTo>
                  <a:pt x="2160550" y="0"/>
                </a:lnTo>
                <a:lnTo>
                  <a:pt x="2160550" y="1588348"/>
                </a:lnTo>
                <a:lnTo>
                  <a:pt x="0" y="1588348"/>
                </a:lnTo>
                <a:lnTo>
                  <a:pt x="0" y="0"/>
                </a:lnTo>
                <a:close/>
              </a:path>
            </a:pathLst>
          </a:custGeom>
          <a:blipFill>
            <a:blip r:embed="rId3"/>
            <a:stretch>
              <a:fillRect l="-83343" t="-70638" r="-53159" b="-70638"/>
            </a:stretch>
          </a:blipFill>
        </p:spPr>
      </p:sp>
      <p:sp>
        <p:nvSpPr>
          <p:cNvPr name="Freeform 5" id="5"/>
          <p:cNvSpPr/>
          <p:nvPr/>
        </p:nvSpPr>
        <p:spPr>
          <a:xfrm flipH="false" flipV="false" rot="0">
            <a:off x="3986200" y="6185550"/>
            <a:ext cx="4671402" cy="3503552"/>
          </a:xfrm>
          <a:custGeom>
            <a:avLst/>
            <a:gdLst/>
            <a:ahLst/>
            <a:cxnLst/>
            <a:rect r="r" b="b" t="t" l="l"/>
            <a:pathLst>
              <a:path h="3503552" w="4671402">
                <a:moveTo>
                  <a:pt x="0" y="0"/>
                </a:moveTo>
                <a:lnTo>
                  <a:pt x="4671402" y="0"/>
                </a:lnTo>
                <a:lnTo>
                  <a:pt x="4671402" y="3503552"/>
                </a:lnTo>
                <a:lnTo>
                  <a:pt x="0" y="3503552"/>
                </a:lnTo>
                <a:lnTo>
                  <a:pt x="0" y="0"/>
                </a:lnTo>
                <a:close/>
              </a:path>
            </a:pathLst>
          </a:custGeom>
          <a:blipFill>
            <a:blip r:embed="rId4"/>
            <a:stretch>
              <a:fillRect l="0" t="0" r="0" b="0"/>
            </a:stretch>
          </a:blipFill>
        </p:spPr>
      </p:sp>
      <p:sp>
        <p:nvSpPr>
          <p:cNvPr name="Freeform 6" id="6"/>
          <p:cNvSpPr/>
          <p:nvPr/>
        </p:nvSpPr>
        <p:spPr>
          <a:xfrm flipH="false" flipV="false" rot="0">
            <a:off x="535650" y="5738398"/>
            <a:ext cx="2837350" cy="3783148"/>
          </a:xfrm>
          <a:custGeom>
            <a:avLst/>
            <a:gdLst/>
            <a:ahLst/>
            <a:cxnLst/>
            <a:rect r="r" b="b" t="t" l="l"/>
            <a:pathLst>
              <a:path h="3783148" w="2837350">
                <a:moveTo>
                  <a:pt x="0" y="0"/>
                </a:moveTo>
                <a:lnTo>
                  <a:pt x="2837350" y="0"/>
                </a:lnTo>
                <a:lnTo>
                  <a:pt x="2837350" y="3783148"/>
                </a:lnTo>
                <a:lnTo>
                  <a:pt x="0" y="3783148"/>
                </a:lnTo>
                <a:lnTo>
                  <a:pt x="0" y="0"/>
                </a:lnTo>
                <a:close/>
              </a:path>
            </a:pathLst>
          </a:custGeom>
          <a:blipFill>
            <a:blip r:embed="rId5"/>
            <a:stretch>
              <a:fillRect l="0" t="0" r="0" b="0"/>
            </a:stretch>
          </a:blipFill>
        </p:spPr>
      </p:sp>
      <p:sp>
        <p:nvSpPr>
          <p:cNvPr name="Freeform 7" id="7"/>
          <p:cNvSpPr/>
          <p:nvPr/>
        </p:nvSpPr>
        <p:spPr>
          <a:xfrm flipH="false" flipV="false" rot="0">
            <a:off x="8935950" y="6185550"/>
            <a:ext cx="4532150" cy="3399100"/>
          </a:xfrm>
          <a:custGeom>
            <a:avLst/>
            <a:gdLst/>
            <a:ahLst/>
            <a:cxnLst/>
            <a:rect r="r" b="b" t="t" l="l"/>
            <a:pathLst>
              <a:path h="3399100" w="4532150">
                <a:moveTo>
                  <a:pt x="0" y="0"/>
                </a:moveTo>
                <a:lnTo>
                  <a:pt x="4532150" y="0"/>
                </a:lnTo>
                <a:lnTo>
                  <a:pt x="4532150" y="3399100"/>
                </a:lnTo>
                <a:lnTo>
                  <a:pt x="0" y="3399100"/>
                </a:lnTo>
                <a:lnTo>
                  <a:pt x="0" y="0"/>
                </a:lnTo>
                <a:close/>
              </a:path>
            </a:pathLst>
          </a:custGeom>
          <a:blipFill>
            <a:blip r:embed="rId6"/>
            <a:stretch>
              <a:fillRect l="0" t="0" r="0" b="0"/>
            </a:stretch>
          </a:blipFill>
        </p:spPr>
      </p:sp>
      <p:sp>
        <p:nvSpPr>
          <p:cNvPr name="Freeform 8" id="8"/>
          <p:cNvSpPr/>
          <p:nvPr/>
        </p:nvSpPr>
        <p:spPr>
          <a:xfrm flipH="false" flipV="false" rot="0">
            <a:off x="535626" y="619218"/>
            <a:ext cx="4147150" cy="4885856"/>
          </a:xfrm>
          <a:custGeom>
            <a:avLst/>
            <a:gdLst/>
            <a:ahLst/>
            <a:cxnLst/>
            <a:rect r="r" b="b" t="t" l="l"/>
            <a:pathLst>
              <a:path h="4885856" w="4147150">
                <a:moveTo>
                  <a:pt x="0" y="0"/>
                </a:moveTo>
                <a:lnTo>
                  <a:pt x="4147150" y="0"/>
                </a:lnTo>
                <a:lnTo>
                  <a:pt x="4147150" y="4885856"/>
                </a:lnTo>
                <a:lnTo>
                  <a:pt x="0" y="4885856"/>
                </a:lnTo>
                <a:lnTo>
                  <a:pt x="0" y="0"/>
                </a:lnTo>
                <a:close/>
              </a:path>
            </a:pathLst>
          </a:custGeom>
          <a:blipFill>
            <a:blip r:embed="rId7"/>
            <a:stretch>
              <a:fillRect l="0" t="-13170" r="0" b="-4"/>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1112175" y="1028275"/>
            <a:ext cx="7758150" cy="7305675"/>
          </a:xfrm>
          <a:prstGeom prst="rect">
            <a:avLst/>
          </a:prstGeom>
        </p:spPr>
        <p:txBody>
          <a:bodyPr anchor="t" rtlCol="false" tIns="0" lIns="0" bIns="0" rIns="0">
            <a:spAutoFit/>
          </a:bodyPr>
          <a:lstStyle/>
          <a:p>
            <a:pPr algn="l">
              <a:lnSpc>
                <a:spcPts val="5759"/>
              </a:lnSpc>
            </a:pPr>
            <a:r>
              <a:rPr lang="en-US" sz="4800">
                <a:solidFill>
                  <a:srgbClr val="363026"/>
                </a:solidFill>
                <a:latin typeface="Glacial Indifference"/>
                <a:ea typeface="Glacial Indifference"/>
                <a:cs typeface="Glacial Indifference"/>
                <a:sym typeface="Glacial Indifference"/>
              </a:rPr>
              <a:t>MINDFULNESS EDUCATION AND OUTDOOR LEARNING</a:t>
            </a:r>
          </a:p>
          <a:p>
            <a:pPr algn="l">
              <a:lnSpc>
                <a:spcPts val="4320"/>
              </a:lnSpc>
            </a:pPr>
          </a:p>
          <a:p>
            <a:pPr algn="l">
              <a:lnSpc>
                <a:spcPts val="4680"/>
              </a:lnSpc>
            </a:pPr>
            <a:r>
              <a:rPr lang="en-US" sz="3900">
                <a:solidFill>
                  <a:srgbClr val="F7E8DC"/>
                </a:solidFill>
                <a:latin typeface="HK Grotesk"/>
                <a:ea typeface="HK Grotesk"/>
                <a:cs typeface="HK Grotesk"/>
                <a:sym typeface="HK Grotesk"/>
              </a:rPr>
              <a:t>Flexible scheduling in the library schedule allows the TL to accompany a class on a walking field trip around the neighbourhood, and then assist with connecting activities the following week. This builds social emotional regulation and fosters a sense of belonging to school and community.</a:t>
            </a:r>
          </a:p>
        </p:txBody>
      </p:sp>
      <p:sp>
        <p:nvSpPr>
          <p:cNvPr name="Freeform 3" id="3"/>
          <p:cNvSpPr/>
          <p:nvPr/>
        </p:nvSpPr>
        <p:spPr>
          <a:xfrm flipH="false" flipV="false" rot="0">
            <a:off x="9791600" y="304800"/>
            <a:ext cx="7258052" cy="9677402"/>
          </a:xfrm>
          <a:custGeom>
            <a:avLst/>
            <a:gdLst/>
            <a:ahLst/>
            <a:cxnLst/>
            <a:rect r="r" b="b" t="t" l="l"/>
            <a:pathLst>
              <a:path h="9677402" w="7258052">
                <a:moveTo>
                  <a:pt x="0" y="0"/>
                </a:moveTo>
                <a:lnTo>
                  <a:pt x="7258052" y="0"/>
                </a:lnTo>
                <a:lnTo>
                  <a:pt x="7258052" y="9677402"/>
                </a:lnTo>
                <a:lnTo>
                  <a:pt x="0" y="9677402"/>
                </a:lnTo>
                <a:lnTo>
                  <a:pt x="0" y="0"/>
                </a:lnTo>
                <a:close/>
              </a:path>
            </a:pathLst>
          </a:custGeom>
          <a:blipFill>
            <a:blip r:embed="rId2"/>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803241" y="1258986"/>
            <a:ext cx="6309150" cy="2057400"/>
          </a:xfrm>
          <a:prstGeom prst="rect">
            <a:avLst/>
          </a:prstGeom>
        </p:spPr>
        <p:txBody>
          <a:bodyPr anchor="t" rtlCol="false" tIns="0" lIns="0" bIns="0" rIns="0">
            <a:spAutoFit/>
          </a:bodyPr>
          <a:lstStyle/>
          <a:p>
            <a:pPr algn="l">
              <a:lnSpc>
                <a:spcPts val="5471"/>
              </a:lnSpc>
            </a:pPr>
            <a:r>
              <a:rPr lang="en-US" sz="4559">
                <a:solidFill>
                  <a:srgbClr val="F7E8DC"/>
                </a:solidFill>
                <a:latin typeface="HK Grotesk"/>
                <a:ea typeface="HK Grotesk"/>
                <a:cs typeface="HK Grotesk"/>
                <a:sym typeface="HK Grotesk"/>
              </a:rPr>
              <a:t>Digital literacy tools to help students navigate their digital world.</a:t>
            </a:r>
          </a:p>
        </p:txBody>
      </p:sp>
      <p:sp>
        <p:nvSpPr>
          <p:cNvPr name="Freeform 3" id="3"/>
          <p:cNvSpPr/>
          <p:nvPr/>
        </p:nvSpPr>
        <p:spPr>
          <a:xfrm flipH="false" flipV="false" rot="0">
            <a:off x="11287200" y="5592700"/>
            <a:ext cx="5847398" cy="3908848"/>
          </a:xfrm>
          <a:custGeom>
            <a:avLst/>
            <a:gdLst/>
            <a:ahLst/>
            <a:cxnLst/>
            <a:rect r="r" b="b" t="t" l="l"/>
            <a:pathLst>
              <a:path h="3908848" w="5847398">
                <a:moveTo>
                  <a:pt x="0" y="0"/>
                </a:moveTo>
                <a:lnTo>
                  <a:pt x="5847398" y="0"/>
                </a:lnTo>
                <a:lnTo>
                  <a:pt x="5847398" y="3908848"/>
                </a:lnTo>
                <a:lnTo>
                  <a:pt x="0" y="3908848"/>
                </a:lnTo>
                <a:lnTo>
                  <a:pt x="0" y="0"/>
                </a:lnTo>
                <a:close/>
              </a:path>
            </a:pathLst>
          </a:custGeom>
          <a:blipFill>
            <a:blip r:embed="rId2"/>
            <a:stretch>
              <a:fillRect l="0" t="0" r="0" b="0"/>
            </a:stretch>
          </a:blipFill>
        </p:spPr>
      </p:sp>
      <p:sp>
        <p:nvSpPr>
          <p:cNvPr name="Freeform 4" id="4"/>
          <p:cNvSpPr/>
          <p:nvPr/>
        </p:nvSpPr>
        <p:spPr>
          <a:xfrm flipH="false" flipV="false" rot="0">
            <a:off x="912300" y="3828700"/>
            <a:ext cx="10038698" cy="5672850"/>
          </a:xfrm>
          <a:custGeom>
            <a:avLst/>
            <a:gdLst/>
            <a:ahLst/>
            <a:cxnLst/>
            <a:rect r="r" b="b" t="t" l="l"/>
            <a:pathLst>
              <a:path h="5672850" w="10038698">
                <a:moveTo>
                  <a:pt x="0" y="0"/>
                </a:moveTo>
                <a:lnTo>
                  <a:pt x="10038698" y="0"/>
                </a:lnTo>
                <a:lnTo>
                  <a:pt x="10038698" y="5672850"/>
                </a:lnTo>
                <a:lnTo>
                  <a:pt x="0" y="5672850"/>
                </a:lnTo>
                <a:lnTo>
                  <a:pt x="0" y="0"/>
                </a:lnTo>
                <a:close/>
              </a:path>
            </a:pathLst>
          </a:custGeom>
          <a:blipFill>
            <a:blip r:embed="rId3"/>
            <a:stretch>
              <a:fillRect l="0" t="0" r="0" b="0"/>
            </a:stretch>
          </a:blipFill>
        </p:spPr>
      </p:sp>
      <p:sp>
        <p:nvSpPr>
          <p:cNvPr name="Freeform 5" id="5"/>
          <p:cNvSpPr/>
          <p:nvPr/>
        </p:nvSpPr>
        <p:spPr>
          <a:xfrm flipH="false" flipV="false" rot="0">
            <a:off x="7756450" y="608288"/>
            <a:ext cx="9738052" cy="4535212"/>
          </a:xfrm>
          <a:custGeom>
            <a:avLst/>
            <a:gdLst/>
            <a:ahLst/>
            <a:cxnLst/>
            <a:rect r="r" b="b" t="t" l="l"/>
            <a:pathLst>
              <a:path h="4535212" w="9738052">
                <a:moveTo>
                  <a:pt x="0" y="0"/>
                </a:moveTo>
                <a:lnTo>
                  <a:pt x="9738052" y="0"/>
                </a:lnTo>
                <a:lnTo>
                  <a:pt x="9738052" y="4535212"/>
                </a:lnTo>
                <a:lnTo>
                  <a:pt x="0" y="4535212"/>
                </a:lnTo>
                <a:lnTo>
                  <a:pt x="0" y="0"/>
                </a:lnTo>
                <a:close/>
              </a:path>
            </a:pathLst>
          </a:custGeom>
          <a:blipFill>
            <a:blip r:embed="rId4"/>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Freeform 2" id="2"/>
          <p:cNvSpPr/>
          <p:nvPr/>
        </p:nvSpPr>
        <p:spPr>
          <a:xfrm flipH="false" flipV="false" rot="0">
            <a:off x="1545469" y="828379"/>
            <a:ext cx="15563476" cy="8810686"/>
          </a:xfrm>
          <a:custGeom>
            <a:avLst/>
            <a:gdLst/>
            <a:ahLst/>
            <a:cxnLst/>
            <a:rect r="r" b="b" t="t" l="l"/>
            <a:pathLst>
              <a:path h="8810686" w="15563476">
                <a:moveTo>
                  <a:pt x="0" y="0"/>
                </a:moveTo>
                <a:lnTo>
                  <a:pt x="15563476" y="0"/>
                </a:lnTo>
                <a:lnTo>
                  <a:pt x="15563476" y="8810685"/>
                </a:lnTo>
                <a:lnTo>
                  <a:pt x="0" y="8810685"/>
                </a:lnTo>
                <a:lnTo>
                  <a:pt x="0" y="0"/>
                </a:lnTo>
                <a:close/>
              </a:path>
            </a:pathLst>
          </a:custGeom>
          <a:blipFill>
            <a:blip r:embed="rId2"/>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670625" y="429450"/>
            <a:ext cx="14761350" cy="695325"/>
          </a:xfrm>
          <a:prstGeom prst="rect">
            <a:avLst/>
          </a:prstGeom>
        </p:spPr>
        <p:txBody>
          <a:bodyPr anchor="t" rtlCol="false" tIns="0" lIns="0" bIns="0" rIns="0">
            <a:spAutoFit/>
          </a:bodyPr>
          <a:lstStyle/>
          <a:p>
            <a:pPr algn="l">
              <a:lnSpc>
                <a:spcPts val="5400"/>
              </a:lnSpc>
            </a:pPr>
            <a:r>
              <a:rPr lang="en-US" sz="4500">
                <a:solidFill>
                  <a:srgbClr val="363026"/>
                </a:solidFill>
                <a:latin typeface="Glacial Indifference"/>
                <a:ea typeface="Glacial Indifference"/>
                <a:cs typeface="Glacial Indifference"/>
                <a:sym typeface="Glacial Indifference"/>
              </a:rPr>
              <a:t>SCHOLASTIC BOOK FAIR - A FAVORITE ANNUAL EVENT!</a:t>
            </a:r>
          </a:p>
        </p:txBody>
      </p:sp>
      <p:sp>
        <p:nvSpPr>
          <p:cNvPr name="TextBox 3" id="3"/>
          <p:cNvSpPr txBox="true"/>
          <p:nvPr/>
        </p:nvSpPr>
        <p:spPr>
          <a:xfrm rot="0">
            <a:off x="813525" y="1518350"/>
            <a:ext cx="16494750" cy="2724150"/>
          </a:xfrm>
          <a:prstGeom prst="rect">
            <a:avLst/>
          </a:prstGeom>
        </p:spPr>
        <p:txBody>
          <a:bodyPr anchor="t" rtlCol="false" tIns="0" lIns="0" bIns="0" rIns="0">
            <a:spAutoFit/>
          </a:bodyPr>
          <a:lstStyle/>
          <a:p>
            <a:pPr algn="l">
              <a:lnSpc>
                <a:spcPts val="4320"/>
              </a:lnSpc>
            </a:pPr>
            <a:r>
              <a:rPr lang="en-US" sz="3600">
                <a:solidFill>
                  <a:srgbClr val="F7E8DC"/>
                </a:solidFill>
                <a:latin typeface="HK Grotesk"/>
                <a:ea typeface="HK Grotesk"/>
                <a:cs typeface="HK Grotesk"/>
                <a:sym typeface="HK Grotesk"/>
              </a:rPr>
              <a:t>A Scholastic Book Fair is a big fundraiser, providing thousands of dollars in free books each year. Running a Book Fair includes organizing a volunteer schedule of parents and students, selecting items to be delivered, setting up and packing up items, managing book orders…. and hosting each class!</a:t>
            </a:r>
          </a:p>
          <a:p>
            <a:pPr algn="l">
              <a:lnSpc>
                <a:spcPts val="4320"/>
              </a:lnSpc>
            </a:pPr>
          </a:p>
        </p:txBody>
      </p:sp>
      <p:sp>
        <p:nvSpPr>
          <p:cNvPr name="Freeform 4" id="4"/>
          <p:cNvSpPr/>
          <p:nvPr/>
        </p:nvSpPr>
        <p:spPr>
          <a:xfrm flipH="false" flipV="false" rot="0">
            <a:off x="10841800" y="4204300"/>
            <a:ext cx="5083200" cy="5191748"/>
          </a:xfrm>
          <a:custGeom>
            <a:avLst/>
            <a:gdLst/>
            <a:ahLst/>
            <a:cxnLst/>
            <a:rect r="r" b="b" t="t" l="l"/>
            <a:pathLst>
              <a:path h="5191748" w="5083200">
                <a:moveTo>
                  <a:pt x="0" y="0"/>
                </a:moveTo>
                <a:lnTo>
                  <a:pt x="5083200" y="0"/>
                </a:lnTo>
                <a:lnTo>
                  <a:pt x="5083200" y="5191748"/>
                </a:lnTo>
                <a:lnTo>
                  <a:pt x="0" y="5191748"/>
                </a:lnTo>
                <a:lnTo>
                  <a:pt x="0" y="0"/>
                </a:lnTo>
                <a:close/>
              </a:path>
            </a:pathLst>
          </a:custGeom>
          <a:blipFill>
            <a:blip r:embed="rId2"/>
            <a:stretch>
              <a:fillRect l="0" t="0" r="-36180" b="0"/>
            </a:stretch>
          </a:blipFill>
        </p:spPr>
      </p:sp>
      <p:sp>
        <p:nvSpPr>
          <p:cNvPr name="Freeform 5" id="5"/>
          <p:cNvSpPr/>
          <p:nvPr/>
        </p:nvSpPr>
        <p:spPr>
          <a:xfrm flipH="false" flipV="false" rot="0">
            <a:off x="1447800" y="4204300"/>
            <a:ext cx="6922336" cy="5191752"/>
          </a:xfrm>
          <a:custGeom>
            <a:avLst/>
            <a:gdLst/>
            <a:ahLst/>
            <a:cxnLst/>
            <a:rect r="r" b="b" t="t" l="l"/>
            <a:pathLst>
              <a:path h="5191752" w="6922336">
                <a:moveTo>
                  <a:pt x="0" y="0"/>
                </a:moveTo>
                <a:lnTo>
                  <a:pt x="6922336" y="0"/>
                </a:lnTo>
                <a:lnTo>
                  <a:pt x="6922336" y="5191752"/>
                </a:lnTo>
                <a:lnTo>
                  <a:pt x="0" y="5191752"/>
                </a:lnTo>
                <a:lnTo>
                  <a:pt x="0" y="0"/>
                </a:lnTo>
                <a:close/>
              </a:path>
            </a:pathLst>
          </a:custGeom>
          <a:blipFill>
            <a:blip r:embed="rId3"/>
            <a:stretch>
              <a:fillRect l="0" t="0" r="0" b="0"/>
            </a:stretch>
          </a:blipFill>
        </p:spPr>
      </p:sp>
      <p:pic>
        <p:nvPicPr>
          <p:cNvPr name="Picture 6" id="6">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0" t="0" r="0" b="0"/>
          <a:stretch>
            <a:fillRect/>
          </a:stretch>
        </p:blipFill>
        <p:spPr>
          <a:xfrm flipH="false" flipV="false" rot="0">
            <a:off x="12131757" y="5555578"/>
            <a:ext cx="294218" cy="294218"/>
          </a:xfrm>
          <a:prstGeom prst="rect">
            <a:avLst/>
          </a:prstGeom>
        </p:spPr>
      </p:pic>
      <p:pic>
        <p:nvPicPr>
          <p:cNvPr name="Picture 7" id="7">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4"/>
          <a:srcRect l="0" t="0" r="0" b="0"/>
          <a:stretch>
            <a:fillRect/>
          </a:stretch>
        </p:blipFill>
        <p:spPr>
          <a:xfrm flipH="false" flipV="false" rot="0">
            <a:off x="14674280" y="5287733"/>
            <a:ext cx="154299" cy="154299"/>
          </a:xfrm>
          <a:prstGeom prst="rect">
            <a:avLst/>
          </a:prstGeom>
        </p:spPr>
      </p:pic>
      <p:pic>
        <p:nvPicPr>
          <p:cNvPr name="Picture 8" id="8">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4"/>
          <a:srcRect l="4837" t="0" r="4837" b="0"/>
          <a:stretch>
            <a:fillRect/>
          </a:stretch>
        </p:blipFill>
        <p:spPr>
          <a:xfrm flipH="false" flipV="false" rot="0">
            <a:off x="15495938" y="4974729"/>
            <a:ext cx="94668" cy="104809"/>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6"/>
                </p:tgtEl>
              </p:cMediaNode>
            </p:video>
            <p:video>
              <p:cMediaNode vol="100000">
                <p:cTn fill="hold" display="false">
                  <p:stCondLst>
                    <p:cond delay="indefinite"/>
                  </p:stCondLst>
                </p:cTn>
                <p:tgtEl>
                  <p:spTgt spid="7"/>
                </p:tgtEl>
              </p:cMediaNode>
            </p:video>
            <p:video>
              <p:cMediaNode vol="100000">
                <p:cTn fill="hold" display="false">
                  <p:stCondLst>
                    <p:cond delay="indefinite"/>
                  </p:stCondLst>
                </p:cTn>
                <p:tgtEl>
                  <p:spTgt spid="8"/>
                </p:tgtEl>
              </p:cMediaNode>
            </p:video>
          </p:childTnLst>
        </p:cTn>
      </p:par>
    </p:tnLst>
  </p:timing>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955796" y="419772"/>
            <a:ext cx="15595604" cy="9447452"/>
          </a:xfrm>
          <a:custGeom>
            <a:avLst/>
            <a:gdLst/>
            <a:ahLst/>
            <a:cxnLst/>
            <a:rect r="r" b="b" t="t" l="l"/>
            <a:pathLst>
              <a:path h="9447452" w="15595604">
                <a:moveTo>
                  <a:pt x="0" y="0"/>
                </a:moveTo>
                <a:lnTo>
                  <a:pt x="15595604" y="0"/>
                </a:lnTo>
                <a:lnTo>
                  <a:pt x="15595604" y="9447452"/>
                </a:lnTo>
                <a:lnTo>
                  <a:pt x="0" y="9447452"/>
                </a:lnTo>
                <a:lnTo>
                  <a:pt x="0" y="0"/>
                </a:lnTo>
                <a:close/>
              </a:path>
            </a:pathLst>
          </a:custGeom>
          <a:blipFill>
            <a:blip r:embed="rId2"/>
            <a:stretch>
              <a:fillRect l="-24460" t="-38638" r="-15423" b="-34549"/>
            </a:stretch>
          </a:blipFill>
        </p:spPr>
      </p:sp>
      <p:grpSp>
        <p:nvGrpSpPr>
          <p:cNvPr name="Group 3" id="3"/>
          <p:cNvGrpSpPr/>
          <p:nvPr/>
        </p:nvGrpSpPr>
        <p:grpSpPr>
          <a:xfrm rot="0">
            <a:off x="712145" y="419772"/>
            <a:ext cx="4593609" cy="1766590"/>
            <a:chOff x="0" y="0"/>
            <a:chExt cx="6124812" cy="2355453"/>
          </a:xfrm>
        </p:grpSpPr>
        <p:sp>
          <p:nvSpPr>
            <p:cNvPr name="Freeform 4" id="4"/>
            <p:cNvSpPr/>
            <p:nvPr/>
          </p:nvSpPr>
          <p:spPr>
            <a:xfrm flipH="false" flipV="false" rot="0">
              <a:off x="0" y="0"/>
              <a:ext cx="6124868" cy="2355453"/>
            </a:xfrm>
            <a:custGeom>
              <a:avLst/>
              <a:gdLst/>
              <a:ahLst/>
              <a:cxnLst/>
              <a:rect r="r" b="b" t="t" l="l"/>
              <a:pathLst>
                <a:path h="2355453" w="6124868">
                  <a:moveTo>
                    <a:pt x="0" y="0"/>
                  </a:moveTo>
                  <a:lnTo>
                    <a:pt x="6124868" y="0"/>
                  </a:lnTo>
                  <a:lnTo>
                    <a:pt x="6124868" y="2355453"/>
                  </a:lnTo>
                  <a:lnTo>
                    <a:pt x="0" y="2355453"/>
                  </a:lnTo>
                  <a:close/>
                </a:path>
              </a:pathLst>
            </a:custGeom>
            <a:solidFill>
              <a:srgbClr val="363026"/>
            </a:solidFill>
          </p:spPr>
        </p:sp>
        <p:sp>
          <p:nvSpPr>
            <p:cNvPr name="TextBox 5" id="5"/>
            <p:cNvSpPr txBox="true"/>
            <p:nvPr/>
          </p:nvSpPr>
          <p:spPr>
            <a:xfrm>
              <a:off x="0" y="0"/>
              <a:ext cx="6124812" cy="2355453"/>
            </a:xfrm>
            <a:prstGeom prst="rect">
              <a:avLst/>
            </a:prstGeom>
          </p:spPr>
          <p:txBody>
            <a:bodyPr anchor="t" rtlCol="false" tIns="50800" lIns="50800" bIns="50800" rIns="50800"/>
            <a:lstStyle/>
            <a:p>
              <a:pPr algn="l">
                <a:lnSpc>
                  <a:spcPts val="5759"/>
                </a:lnSpc>
              </a:pPr>
              <a:r>
                <a:rPr lang="en-US" sz="4800">
                  <a:solidFill>
                    <a:srgbClr val="F7E8DC"/>
                  </a:solidFill>
                  <a:latin typeface="HK Grotesk"/>
                  <a:ea typeface="HK Grotesk"/>
                  <a:cs typeface="HK Grotesk"/>
                  <a:sym typeface="HK Grotesk"/>
                </a:rPr>
                <a:t>FEELING APPRECIATED! </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Freeform 2" id="2"/>
          <p:cNvSpPr/>
          <p:nvPr/>
        </p:nvSpPr>
        <p:spPr>
          <a:xfrm flipH="false" flipV="false" rot="0">
            <a:off x="620826" y="3807070"/>
            <a:ext cx="5576456" cy="5349958"/>
          </a:xfrm>
          <a:custGeom>
            <a:avLst/>
            <a:gdLst/>
            <a:ahLst/>
            <a:cxnLst/>
            <a:rect r="r" b="b" t="t" l="l"/>
            <a:pathLst>
              <a:path h="5349958" w="5576456">
                <a:moveTo>
                  <a:pt x="0" y="0"/>
                </a:moveTo>
                <a:lnTo>
                  <a:pt x="5576456" y="0"/>
                </a:lnTo>
                <a:lnTo>
                  <a:pt x="5576456" y="5349958"/>
                </a:lnTo>
                <a:lnTo>
                  <a:pt x="0" y="5349958"/>
                </a:lnTo>
                <a:lnTo>
                  <a:pt x="0" y="0"/>
                </a:lnTo>
                <a:close/>
              </a:path>
            </a:pathLst>
          </a:custGeom>
          <a:blipFill>
            <a:blip r:embed="rId2"/>
            <a:stretch>
              <a:fillRect l="0" t="0" r="0" b="0"/>
            </a:stretch>
          </a:blipFill>
        </p:spPr>
      </p:sp>
      <p:sp>
        <p:nvSpPr>
          <p:cNvPr name="Freeform 3" id="3"/>
          <p:cNvSpPr/>
          <p:nvPr/>
        </p:nvSpPr>
        <p:spPr>
          <a:xfrm flipH="false" flipV="false" rot="5400000">
            <a:off x="8204000" y="5106350"/>
            <a:ext cx="3436850" cy="5872000"/>
          </a:xfrm>
          <a:custGeom>
            <a:avLst/>
            <a:gdLst/>
            <a:ahLst/>
            <a:cxnLst/>
            <a:rect r="r" b="b" t="t" l="l"/>
            <a:pathLst>
              <a:path h="5872000" w="3436850">
                <a:moveTo>
                  <a:pt x="0" y="0"/>
                </a:moveTo>
                <a:lnTo>
                  <a:pt x="3436850" y="0"/>
                </a:lnTo>
                <a:lnTo>
                  <a:pt x="3436850" y="5872000"/>
                </a:lnTo>
                <a:lnTo>
                  <a:pt x="0" y="5872000"/>
                </a:lnTo>
                <a:lnTo>
                  <a:pt x="0" y="0"/>
                </a:lnTo>
                <a:close/>
              </a:path>
            </a:pathLst>
          </a:custGeom>
          <a:blipFill>
            <a:blip r:embed="rId3"/>
            <a:stretch>
              <a:fillRect l="-12050" t="0" r="-26366" b="-8019"/>
            </a:stretch>
          </a:blipFill>
        </p:spPr>
      </p:sp>
      <p:sp>
        <p:nvSpPr>
          <p:cNvPr name="TextBox 4" id="4"/>
          <p:cNvSpPr txBox="true"/>
          <p:nvPr/>
        </p:nvSpPr>
        <p:spPr>
          <a:xfrm rot="0">
            <a:off x="8226897" y="3797545"/>
            <a:ext cx="2817150" cy="1990725"/>
          </a:xfrm>
          <a:prstGeom prst="rect">
            <a:avLst/>
          </a:prstGeom>
        </p:spPr>
        <p:txBody>
          <a:bodyPr anchor="t" rtlCol="false" tIns="0" lIns="0" bIns="0" rIns="0">
            <a:spAutoFit/>
          </a:bodyPr>
          <a:lstStyle/>
          <a:p>
            <a:pPr algn="l">
              <a:lnSpc>
                <a:spcPts val="3934"/>
              </a:lnSpc>
            </a:pPr>
            <a:r>
              <a:rPr lang="en-US" sz="3278">
                <a:solidFill>
                  <a:srgbClr val="F7E8DC"/>
                </a:solidFill>
                <a:latin typeface="HK Grotesk"/>
                <a:ea typeface="HK Grotesk"/>
                <a:cs typeface="HK Grotesk"/>
                <a:sym typeface="HK Grotesk"/>
              </a:rPr>
              <a:t>Grade 4/5 Reading Link Challenge Champions!</a:t>
            </a:r>
          </a:p>
        </p:txBody>
      </p:sp>
      <p:sp>
        <p:nvSpPr>
          <p:cNvPr name="TextBox 5" id="5"/>
          <p:cNvSpPr txBox="true"/>
          <p:nvPr/>
        </p:nvSpPr>
        <p:spPr>
          <a:xfrm rot="0">
            <a:off x="525525" y="567875"/>
            <a:ext cx="10305750" cy="2543175"/>
          </a:xfrm>
          <a:prstGeom prst="rect">
            <a:avLst/>
          </a:prstGeom>
        </p:spPr>
        <p:txBody>
          <a:bodyPr anchor="t" rtlCol="false" tIns="0" lIns="0" bIns="0" rIns="0">
            <a:spAutoFit/>
          </a:bodyPr>
          <a:lstStyle/>
          <a:p>
            <a:pPr algn="l">
              <a:lnSpc>
                <a:spcPts val="7200"/>
              </a:lnSpc>
            </a:pPr>
            <a:r>
              <a:rPr lang="en-US" sz="6000">
                <a:solidFill>
                  <a:srgbClr val="363026"/>
                </a:solidFill>
                <a:latin typeface="Glacial Indifference"/>
                <a:ea typeface="Glacial Indifference"/>
                <a:cs typeface="Glacial Indifference"/>
                <a:sym typeface="Glacial Indifference"/>
              </a:rPr>
              <a:t>INTERMEDIATE CLASSES </a:t>
            </a:r>
          </a:p>
          <a:p>
            <a:pPr algn="l">
              <a:lnSpc>
                <a:spcPts val="3840"/>
              </a:lnSpc>
            </a:pPr>
          </a:p>
          <a:p>
            <a:pPr algn="l">
              <a:lnSpc>
                <a:spcPts val="4439"/>
              </a:lnSpc>
            </a:pPr>
            <a:r>
              <a:rPr lang="en-US" sz="3699">
                <a:solidFill>
                  <a:srgbClr val="F7E8DC"/>
                </a:solidFill>
                <a:latin typeface="HK Grotesk"/>
                <a:ea typeface="HK Grotesk"/>
                <a:cs typeface="HK Grotesk"/>
                <a:sym typeface="HK Grotesk"/>
              </a:rPr>
              <a:t>E</a:t>
            </a:r>
            <a:r>
              <a:rPr lang="en-US" sz="3699">
                <a:solidFill>
                  <a:srgbClr val="F7E8DC"/>
                </a:solidFill>
                <a:latin typeface="HK Grotesk"/>
                <a:ea typeface="HK Grotesk"/>
                <a:cs typeface="HK Grotesk"/>
                <a:sym typeface="HK Grotesk"/>
              </a:rPr>
              <a:t>xploring Literacy, Curriculum and Connections </a:t>
            </a:r>
          </a:p>
          <a:p>
            <a:pPr algn="l">
              <a:lnSpc>
                <a:spcPts val="4439"/>
              </a:lnSpc>
            </a:pPr>
            <a:r>
              <a:rPr lang="en-US" sz="3699">
                <a:solidFill>
                  <a:srgbClr val="F7E8DC"/>
                </a:solidFill>
                <a:latin typeface="HK Grotesk"/>
                <a:ea typeface="HK Grotesk"/>
                <a:cs typeface="HK Grotesk"/>
                <a:sym typeface="HK Grotesk"/>
              </a:rPr>
              <a:t>to Self and Others!</a:t>
            </a:r>
          </a:p>
        </p:txBody>
      </p:sp>
      <p:sp>
        <p:nvSpPr>
          <p:cNvPr name="TextBox 6" id="6"/>
          <p:cNvSpPr txBox="true"/>
          <p:nvPr/>
        </p:nvSpPr>
        <p:spPr>
          <a:xfrm rot="0">
            <a:off x="12982673" y="7755938"/>
            <a:ext cx="4572150" cy="1095375"/>
          </a:xfrm>
          <a:prstGeom prst="rect">
            <a:avLst/>
          </a:prstGeom>
        </p:spPr>
        <p:txBody>
          <a:bodyPr anchor="t" rtlCol="false" tIns="0" lIns="0" bIns="0" rIns="0">
            <a:spAutoFit/>
          </a:bodyPr>
          <a:lstStyle/>
          <a:p>
            <a:pPr algn="l">
              <a:lnSpc>
                <a:spcPts val="4320"/>
              </a:lnSpc>
            </a:pPr>
            <a:r>
              <a:rPr lang="en-US" sz="3600">
                <a:solidFill>
                  <a:srgbClr val="F7E8DC"/>
                </a:solidFill>
                <a:latin typeface="HK Grotesk"/>
                <a:ea typeface="HK Grotesk"/>
                <a:cs typeface="HK Grotesk"/>
                <a:sym typeface="HK Grotesk"/>
              </a:rPr>
              <a:t>Grade 6/7 Story Board expressions </a:t>
            </a:r>
          </a:p>
        </p:txBody>
      </p:sp>
      <p:grpSp>
        <p:nvGrpSpPr>
          <p:cNvPr name="Group 7" id="7"/>
          <p:cNvGrpSpPr/>
          <p:nvPr/>
        </p:nvGrpSpPr>
        <p:grpSpPr>
          <a:xfrm rot="0">
            <a:off x="10831275" y="586925"/>
            <a:ext cx="6723548" cy="5546912"/>
            <a:chOff x="0" y="0"/>
            <a:chExt cx="8964731" cy="7395883"/>
          </a:xfrm>
        </p:grpSpPr>
        <p:sp>
          <p:nvSpPr>
            <p:cNvPr name="Freeform 8" id="8"/>
            <p:cNvSpPr/>
            <p:nvPr/>
          </p:nvSpPr>
          <p:spPr>
            <a:xfrm flipH="false" flipV="false" rot="0">
              <a:off x="0" y="0"/>
              <a:ext cx="8964731" cy="7395883"/>
            </a:xfrm>
            <a:custGeom>
              <a:avLst/>
              <a:gdLst/>
              <a:ahLst/>
              <a:cxnLst/>
              <a:rect r="r" b="b" t="t" l="l"/>
              <a:pathLst>
                <a:path h="7395883" w="8964731">
                  <a:moveTo>
                    <a:pt x="0" y="0"/>
                  </a:moveTo>
                  <a:lnTo>
                    <a:pt x="8964731" y="0"/>
                  </a:lnTo>
                  <a:lnTo>
                    <a:pt x="8964731" y="7395883"/>
                  </a:lnTo>
                  <a:lnTo>
                    <a:pt x="0" y="7395883"/>
                  </a:lnTo>
                  <a:lnTo>
                    <a:pt x="0" y="0"/>
                  </a:lnTo>
                  <a:close/>
                </a:path>
              </a:pathLst>
            </a:custGeom>
            <a:blipFill>
              <a:blip r:embed="rId4"/>
              <a:stretch>
                <a:fillRect l="0" t="0" r="0" b="0"/>
              </a:stretch>
            </a:blipFill>
          </p:spPr>
        </p:sp>
        <p:sp>
          <p:nvSpPr>
            <p:cNvPr name="Freeform 9" id="9"/>
            <p:cNvSpPr/>
            <p:nvPr/>
          </p:nvSpPr>
          <p:spPr>
            <a:xfrm flipH="false" flipV="false" rot="0">
              <a:off x="744355" y="3412276"/>
              <a:ext cx="1836612" cy="1836612"/>
            </a:xfrm>
            <a:custGeom>
              <a:avLst/>
              <a:gdLst/>
              <a:ahLst/>
              <a:cxnLst/>
              <a:rect r="r" b="b" t="t" l="l"/>
              <a:pathLst>
                <a:path h="1836612" w="1836612">
                  <a:moveTo>
                    <a:pt x="0" y="0"/>
                  </a:moveTo>
                  <a:lnTo>
                    <a:pt x="1836612" y="0"/>
                  </a:lnTo>
                  <a:lnTo>
                    <a:pt x="1836612" y="1836612"/>
                  </a:lnTo>
                  <a:lnTo>
                    <a:pt x="0" y="18366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2226930" y="2493970"/>
              <a:ext cx="1836612" cy="1836612"/>
            </a:xfrm>
            <a:custGeom>
              <a:avLst/>
              <a:gdLst/>
              <a:ahLst/>
              <a:cxnLst/>
              <a:rect r="r" b="b" t="t" l="l"/>
              <a:pathLst>
                <a:path h="1836612" w="1836612">
                  <a:moveTo>
                    <a:pt x="0" y="0"/>
                  </a:moveTo>
                  <a:lnTo>
                    <a:pt x="1836612" y="0"/>
                  </a:lnTo>
                  <a:lnTo>
                    <a:pt x="1836612" y="1836612"/>
                  </a:lnTo>
                  <a:lnTo>
                    <a:pt x="0" y="18366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4713616" y="2697170"/>
              <a:ext cx="1633412" cy="1633412"/>
            </a:xfrm>
            <a:custGeom>
              <a:avLst/>
              <a:gdLst/>
              <a:ahLst/>
              <a:cxnLst/>
              <a:rect r="r" b="b" t="t" l="l"/>
              <a:pathLst>
                <a:path h="1633412" w="1633412">
                  <a:moveTo>
                    <a:pt x="0" y="0"/>
                  </a:moveTo>
                  <a:lnTo>
                    <a:pt x="1633412" y="0"/>
                  </a:lnTo>
                  <a:lnTo>
                    <a:pt x="1633412" y="1633412"/>
                  </a:lnTo>
                  <a:lnTo>
                    <a:pt x="0" y="16334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5750933" y="2697170"/>
              <a:ext cx="1836612" cy="1836612"/>
            </a:xfrm>
            <a:custGeom>
              <a:avLst/>
              <a:gdLst/>
              <a:ahLst/>
              <a:cxnLst/>
              <a:rect r="r" b="b" t="t" l="l"/>
              <a:pathLst>
                <a:path h="1836612" w="1836612">
                  <a:moveTo>
                    <a:pt x="0" y="0"/>
                  </a:moveTo>
                  <a:lnTo>
                    <a:pt x="1836612" y="0"/>
                  </a:lnTo>
                  <a:lnTo>
                    <a:pt x="1836612" y="1836612"/>
                  </a:lnTo>
                  <a:lnTo>
                    <a:pt x="0" y="18366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3145236" y="1843440"/>
              <a:ext cx="1174610" cy="1174610"/>
            </a:xfrm>
            <a:custGeom>
              <a:avLst/>
              <a:gdLst/>
              <a:ahLst/>
              <a:cxnLst/>
              <a:rect r="r" b="b" t="t" l="l"/>
              <a:pathLst>
                <a:path h="1174610" w="1174610">
                  <a:moveTo>
                    <a:pt x="0" y="0"/>
                  </a:moveTo>
                  <a:lnTo>
                    <a:pt x="1174610" y="0"/>
                  </a:lnTo>
                  <a:lnTo>
                    <a:pt x="1174610" y="1174610"/>
                  </a:lnTo>
                  <a:lnTo>
                    <a:pt x="0" y="117461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4484758" y="1969890"/>
              <a:ext cx="1048160" cy="1048160"/>
            </a:xfrm>
            <a:custGeom>
              <a:avLst/>
              <a:gdLst/>
              <a:ahLst/>
              <a:cxnLst/>
              <a:rect r="r" b="b" t="t" l="l"/>
              <a:pathLst>
                <a:path h="1048160" w="1048160">
                  <a:moveTo>
                    <a:pt x="0" y="0"/>
                  </a:moveTo>
                  <a:lnTo>
                    <a:pt x="1048160" y="0"/>
                  </a:lnTo>
                  <a:lnTo>
                    <a:pt x="1048160" y="1048160"/>
                  </a:lnTo>
                  <a:lnTo>
                    <a:pt x="0" y="10481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15" id="15"/>
          <p:cNvSpPr txBox="true"/>
          <p:nvPr/>
        </p:nvSpPr>
        <p:spPr>
          <a:xfrm rot="0">
            <a:off x="1974128" y="9305925"/>
            <a:ext cx="2869853" cy="504825"/>
          </a:xfrm>
          <a:prstGeom prst="rect">
            <a:avLst/>
          </a:prstGeom>
        </p:spPr>
        <p:txBody>
          <a:bodyPr anchor="t" rtlCol="false" tIns="0" lIns="0" bIns="0" rIns="0">
            <a:spAutoFit/>
          </a:bodyPr>
          <a:lstStyle/>
          <a:p>
            <a:pPr algn="ctr">
              <a:lnSpc>
                <a:spcPts val="3935"/>
              </a:lnSpc>
              <a:spcBef>
                <a:spcPct val="0"/>
              </a:spcBef>
            </a:pPr>
            <a:r>
              <a:rPr lang="en-US" sz="3279">
                <a:solidFill>
                  <a:srgbClr val="F7E8DC"/>
                </a:solidFill>
                <a:latin typeface="HK Grotesk"/>
                <a:ea typeface="HK Grotesk"/>
                <a:cs typeface="HK Grotesk"/>
                <a:sym typeface="HK Grotesk"/>
              </a:rPr>
              <a:t>Genre taste test</a:t>
            </a:r>
          </a:p>
        </p:txBody>
      </p:sp>
    </p:spTree>
  </p:cSld>
  <p:clrMapOvr>
    <a:masterClrMapping/>
  </p:clrMapOvr>
</p:sld>
</file>

<file path=ppt/slides/slide29.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1028700" y="895350"/>
            <a:ext cx="13422789" cy="1226820"/>
          </a:xfrm>
          <a:prstGeom prst="rect">
            <a:avLst/>
          </a:prstGeom>
        </p:spPr>
        <p:txBody>
          <a:bodyPr anchor="t" rtlCol="false" tIns="0" lIns="0" bIns="0" rIns="0">
            <a:spAutoFit/>
          </a:bodyPr>
          <a:lstStyle/>
          <a:p>
            <a:pPr algn="l" marL="0" indent="0" lvl="0">
              <a:lnSpc>
                <a:spcPts val="10080"/>
              </a:lnSpc>
              <a:spcBef>
                <a:spcPct val="0"/>
              </a:spcBef>
            </a:pPr>
            <a:r>
              <a:rPr lang="en-US" sz="7200">
                <a:solidFill>
                  <a:srgbClr val="363026"/>
                </a:solidFill>
                <a:latin typeface="Glacial Indifference"/>
                <a:ea typeface="Glacial Indifference"/>
                <a:cs typeface="Glacial Indifference"/>
                <a:sym typeface="Glacial Indifference"/>
              </a:rPr>
              <a:t>READING PROGRAMS</a:t>
            </a:r>
          </a:p>
        </p:txBody>
      </p:sp>
      <p:sp>
        <p:nvSpPr>
          <p:cNvPr name="TextBox 3" id="3"/>
          <p:cNvSpPr txBox="true"/>
          <p:nvPr/>
        </p:nvSpPr>
        <p:spPr>
          <a:xfrm rot="0">
            <a:off x="949716" y="3594329"/>
            <a:ext cx="16388568" cy="3980180"/>
          </a:xfrm>
          <a:prstGeom prst="rect">
            <a:avLst/>
          </a:prstGeom>
        </p:spPr>
        <p:txBody>
          <a:bodyPr anchor="t" rtlCol="false" tIns="0" lIns="0" bIns="0" rIns="0">
            <a:spAutoFit/>
          </a:bodyPr>
          <a:lstStyle/>
          <a:p>
            <a:pPr algn="l" marL="0" indent="0" lvl="0">
              <a:lnSpc>
                <a:spcPts val="5320"/>
              </a:lnSpc>
              <a:spcBef>
                <a:spcPct val="0"/>
              </a:spcBef>
            </a:pPr>
            <a:r>
              <a:rPr lang="en-US" sz="3800">
                <a:solidFill>
                  <a:srgbClr val="F7E8DC"/>
                </a:solidFill>
                <a:latin typeface="HK Grotesk"/>
                <a:ea typeface="HK Grotesk"/>
                <a:cs typeface="HK Grotesk"/>
                <a:sym typeface="HK Grotesk"/>
              </a:rPr>
              <a:t>Schools and districts have developed reading programs that help foster a love of reading and increase literacy. We encourage our students to participate and read together. Titles are selected to appeal to a wide range of readers; which explore ethnic, cultural and other perspectives respectfully and inclusively; and which provide thoughtful and engaging content, reflecting young adult interests. </a:t>
            </a: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1110525" y="2746953"/>
            <a:ext cx="16066950" cy="3921790"/>
          </a:xfrm>
          <a:prstGeom prst="rect">
            <a:avLst/>
          </a:prstGeom>
        </p:spPr>
        <p:txBody>
          <a:bodyPr anchor="t" rtlCol="false" tIns="0" lIns="0" bIns="0" rIns="0">
            <a:spAutoFit/>
          </a:bodyPr>
          <a:lstStyle/>
          <a:p>
            <a:pPr algn="l">
              <a:lnSpc>
                <a:spcPts val="6604"/>
              </a:lnSpc>
            </a:pPr>
            <a:r>
              <a:rPr lang="en-US" sz="4786">
                <a:solidFill>
                  <a:srgbClr val="363026"/>
                </a:solidFill>
                <a:latin typeface="Glacial Indifference"/>
                <a:ea typeface="Glacial Indifference"/>
                <a:cs typeface="Glacial Indifference"/>
                <a:sym typeface="Glacial Indifference"/>
              </a:rPr>
              <a:t>WHAT WE DO:</a:t>
            </a:r>
          </a:p>
          <a:p>
            <a:pPr algn="l">
              <a:lnSpc>
                <a:spcPts val="5501"/>
              </a:lnSpc>
            </a:pPr>
          </a:p>
          <a:p>
            <a:pPr algn="l">
              <a:lnSpc>
                <a:spcPts val="6347"/>
              </a:lnSpc>
            </a:pPr>
            <a:r>
              <a:rPr lang="en-US" sz="4599">
                <a:solidFill>
                  <a:srgbClr val="F7E8DC"/>
                </a:solidFill>
                <a:latin typeface="HK Grotesk"/>
                <a:ea typeface="HK Grotesk"/>
                <a:cs typeface="HK Grotesk"/>
                <a:sym typeface="HK Grotesk"/>
              </a:rPr>
              <a:t>We offer exemplary library programs in all our schools, consisting of rich resource collections, weekly literacy connections, digital literacy skills and maker spaces. </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733051" y="562863"/>
            <a:ext cx="16388568" cy="4105941"/>
          </a:xfrm>
          <a:prstGeom prst="rect">
            <a:avLst/>
          </a:prstGeom>
        </p:spPr>
        <p:txBody>
          <a:bodyPr anchor="t" rtlCol="false" tIns="0" lIns="0" bIns="0" rIns="0">
            <a:spAutoFit/>
          </a:bodyPr>
          <a:lstStyle/>
          <a:p>
            <a:pPr algn="l" marL="0" indent="0" lvl="0">
              <a:lnSpc>
                <a:spcPts val="4688"/>
              </a:lnSpc>
              <a:spcBef>
                <a:spcPct val="0"/>
              </a:spcBef>
            </a:pPr>
            <a:r>
              <a:rPr lang="en-US" sz="3348">
                <a:solidFill>
                  <a:srgbClr val="F7E8DC"/>
                </a:solidFill>
                <a:latin typeface="HK Grotesk"/>
                <a:ea typeface="HK Grotesk"/>
                <a:cs typeface="HK Grotesk"/>
                <a:sym typeface="HK Grotesk"/>
              </a:rPr>
              <a:t>Panorama Ridge has a school wide read called One Book, One Ridge where everyone in the school is encouraged to read. The students can participate in a large trivia contest where their knowledge of the book is tested. The trivia contest is the highlight of the program for most students as the winners can win a variety of prizes! Ultimately, the One Book One Ridge program has been an incredibly rewarding experience. Not only has it increased student engagement in literature outside of the curriculum, but it has also fostered a greater sense of community amongst the staff and students at the school.</a:t>
            </a:r>
          </a:p>
        </p:txBody>
      </p:sp>
      <p:grpSp>
        <p:nvGrpSpPr>
          <p:cNvPr name="Group 3" id="3"/>
          <p:cNvGrpSpPr/>
          <p:nvPr/>
        </p:nvGrpSpPr>
        <p:grpSpPr>
          <a:xfrm rot="0">
            <a:off x="377619" y="5440894"/>
            <a:ext cx="17374794" cy="4368491"/>
            <a:chOff x="0" y="0"/>
            <a:chExt cx="23166392" cy="5824655"/>
          </a:xfrm>
        </p:grpSpPr>
        <p:sp>
          <p:nvSpPr>
            <p:cNvPr name="Freeform 4" id="4"/>
            <p:cNvSpPr/>
            <p:nvPr/>
          </p:nvSpPr>
          <p:spPr>
            <a:xfrm flipH="false" flipV="false" rot="0">
              <a:off x="0" y="0"/>
              <a:ext cx="23166392" cy="5824655"/>
            </a:xfrm>
            <a:custGeom>
              <a:avLst/>
              <a:gdLst/>
              <a:ahLst/>
              <a:cxnLst/>
              <a:rect r="r" b="b" t="t" l="l"/>
              <a:pathLst>
                <a:path h="5824655" w="23166392">
                  <a:moveTo>
                    <a:pt x="0" y="0"/>
                  </a:moveTo>
                  <a:lnTo>
                    <a:pt x="23166392" y="0"/>
                  </a:lnTo>
                  <a:lnTo>
                    <a:pt x="23166392" y="5824655"/>
                  </a:lnTo>
                  <a:lnTo>
                    <a:pt x="0" y="5824655"/>
                  </a:lnTo>
                  <a:lnTo>
                    <a:pt x="0" y="0"/>
                  </a:lnTo>
                  <a:close/>
                </a:path>
              </a:pathLst>
            </a:custGeom>
            <a:blipFill>
              <a:blip r:embed="rId2"/>
              <a:stretch>
                <a:fillRect l="0" t="0" r="0" b="-51283"/>
              </a:stretch>
            </a:blipFill>
          </p:spPr>
        </p:sp>
        <p:sp>
          <p:nvSpPr>
            <p:cNvPr name="Freeform 5" id="5"/>
            <p:cNvSpPr/>
            <p:nvPr/>
          </p:nvSpPr>
          <p:spPr>
            <a:xfrm flipH="false" flipV="false" rot="0">
              <a:off x="15257377" y="2146314"/>
              <a:ext cx="2243815" cy="2243815"/>
            </a:xfrm>
            <a:custGeom>
              <a:avLst/>
              <a:gdLst/>
              <a:ahLst/>
              <a:cxnLst/>
              <a:rect r="r" b="b" t="t" l="l"/>
              <a:pathLst>
                <a:path h="2243815" w="2243815">
                  <a:moveTo>
                    <a:pt x="0" y="0"/>
                  </a:moveTo>
                  <a:lnTo>
                    <a:pt x="2243815" y="0"/>
                  </a:lnTo>
                  <a:lnTo>
                    <a:pt x="2243815" y="2243814"/>
                  </a:lnTo>
                  <a:lnTo>
                    <a:pt x="0" y="22438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8659848" y="2146314"/>
              <a:ext cx="2546988" cy="2546988"/>
            </a:xfrm>
            <a:custGeom>
              <a:avLst/>
              <a:gdLst/>
              <a:ahLst/>
              <a:cxnLst/>
              <a:rect r="r" b="b" t="t" l="l"/>
              <a:pathLst>
                <a:path h="2546988" w="2546988">
                  <a:moveTo>
                    <a:pt x="0" y="0"/>
                  </a:moveTo>
                  <a:lnTo>
                    <a:pt x="2546988" y="0"/>
                  </a:lnTo>
                  <a:lnTo>
                    <a:pt x="2546988" y="2546987"/>
                  </a:lnTo>
                  <a:lnTo>
                    <a:pt x="0" y="25469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Freeform 2" id="2"/>
          <p:cNvSpPr/>
          <p:nvPr/>
        </p:nvSpPr>
        <p:spPr>
          <a:xfrm flipH="false" flipV="false" rot="0">
            <a:off x="11022308" y="2341066"/>
            <a:ext cx="5189553" cy="4765407"/>
          </a:xfrm>
          <a:custGeom>
            <a:avLst/>
            <a:gdLst/>
            <a:ahLst/>
            <a:cxnLst/>
            <a:rect r="r" b="b" t="t" l="l"/>
            <a:pathLst>
              <a:path h="4765407" w="5189553">
                <a:moveTo>
                  <a:pt x="0" y="0"/>
                </a:moveTo>
                <a:lnTo>
                  <a:pt x="5189554" y="0"/>
                </a:lnTo>
                <a:lnTo>
                  <a:pt x="5189554" y="4765407"/>
                </a:lnTo>
                <a:lnTo>
                  <a:pt x="0" y="4765407"/>
                </a:lnTo>
                <a:lnTo>
                  <a:pt x="0" y="0"/>
                </a:lnTo>
                <a:close/>
              </a:path>
            </a:pathLst>
          </a:custGeom>
          <a:blipFill>
            <a:blip r:embed="rId2"/>
            <a:stretch>
              <a:fillRect l="0" t="0" r="0" b="0"/>
            </a:stretch>
          </a:blipFill>
        </p:spPr>
      </p:sp>
      <p:sp>
        <p:nvSpPr>
          <p:cNvPr name="Freeform 3" id="3"/>
          <p:cNvSpPr/>
          <p:nvPr/>
        </p:nvSpPr>
        <p:spPr>
          <a:xfrm flipH="false" flipV="false" rot="0">
            <a:off x="5507475" y="3156505"/>
            <a:ext cx="4085239" cy="5680658"/>
          </a:xfrm>
          <a:custGeom>
            <a:avLst/>
            <a:gdLst/>
            <a:ahLst/>
            <a:cxnLst/>
            <a:rect r="r" b="b" t="t" l="l"/>
            <a:pathLst>
              <a:path h="5680658" w="4085239">
                <a:moveTo>
                  <a:pt x="0" y="0"/>
                </a:moveTo>
                <a:lnTo>
                  <a:pt x="4085238" y="0"/>
                </a:lnTo>
                <a:lnTo>
                  <a:pt x="4085238" y="5680658"/>
                </a:lnTo>
                <a:lnTo>
                  <a:pt x="0" y="5680658"/>
                </a:lnTo>
                <a:lnTo>
                  <a:pt x="0" y="0"/>
                </a:lnTo>
                <a:close/>
              </a:path>
            </a:pathLst>
          </a:custGeom>
          <a:blipFill>
            <a:blip r:embed="rId3"/>
            <a:stretch>
              <a:fillRect l="0" t="0" r="0" b="0"/>
            </a:stretch>
          </a:blipFill>
        </p:spPr>
      </p:sp>
      <p:sp>
        <p:nvSpPr>
          <p:cNvPr name="Freeform 4" id="4"/>
          <p:cNvSpPr/>
          <p:nvPr/>
        </p:nvSpPr>
        <p:spPr>
          <a:xfrm flipH="false" flipV="false" rot="0">
            <a:off x="10361937" y="5996834"/>
            <a:ext cx="6510296" cy="3892906"/>
          </a:xfrm>
          <a:custGeom>
            <a:avLst/>
            <a:gdLst/>
            <a:ahLst/>
            <a:cxnLst/>
            <a:rect r="r" b="b" t="t" l="l"/>
            <a:pathLst>
              <a:path h="3892906" w="6510296">
                <a:moveTo>
                  <a:pt x="0" y="0"/>
                </a:moveTo>
                <a:lnTo>
                  <a:pt x="6510296" y="0"/>
                </a:lnTo>
                <a:lnTo>
                  <a:pt x="6510296" y="3892907"/>
                </a:lnTo>
                <a:lnTo>
                  <a:pt x="0" y="3892907"/>
                </a:lnTo>
                <a:lnTo>
                  <a:pt x="0" y="0"/>
                </a:lnTo>
                <a:close/>
              </a:path>
            </a:pathLst>
          </a:custGeom>
          <a:blipFill>
            <a:blip r:embed="rId4"/>
            <a:stretch>
              <a:fillRect l="0" t="0" r="0" b="0"/>
            </a:stretch>
          </a:blipFill>
        </p:spPr>
      </p:sp>
      <p:sp>
        <p:nvSpPr>
          <p:cNvPr name="Freeform 5" id="5"/>
          <p:cNvSpPr/>
          <p:nvPr/>
        </p:nvSpPr>
        <p:spPr>
          <a:xfrm flipH="false" flipV="false" rot="0">
            <a:off x="713445" y="3156505"/>
            <a:ext cx="4024806" cy="5680658"/>
          </a:xfrm>
          <a:custGeom>
            <a:avLst/>
            <a:gdLst/>
            <a:ahLst/>
            <a:cxnLst/>
            <a:rect r="r" b="b" t="t" l="l"/>
            <a:pathLst>
              <a:path h="5680658" w="4024806">
                <a:moveTo>
                  <a:pt x="0" y="0"/>
                </a:moveTo>
                <a:lnTo>
                  <a:pt x="4024806" y="0"/>
                </a:lnTo>
                <a:lnTo>
                  <a:pt x="4024806" y="5680658"/>
                </a:lnTo>
                <a:lnTo>
                  <a:pt x="0" y="5680658"/>
                </a:lnTo>
                <a:lnTo>
                  <a:pt x="0" y="0"/>
                </a:lnTo>
                <a:close/>
              </a:path>
            </a:pathLst>
          </a:custGeom>
          <a:blipFill>
            <a:blip r:embed="rId5"/>
            <a:stretch>
              <a:fillRect l="0" t="0" r="0" b="0"/>
            </a:stretch>
          </a:blipFill>
        </p:spPr>
      </p:sp>
      <p:sp>
        <p:nvSpPr>
          <p:cNvPr name="TextBox 6" id="6"/>
          <p:cNvSpPr txBox="true"/>
          <p:nvPr/>
        </p:nvSpPr>
        <p:spPr>
          <a:xfrm rot="0">
            <a:off x="839558" y="630501"/>
            <a:ext cx="16032675" cy="2034540"/>
          </a:xfrm>
          <a:prstGeom prst="rect">
            <a:avLst/>
          </a:prstGeom>
        </p:spPr>
        <p:txBody>
          <a:bodyPr anchor="t" rtlCol="false" tIns="0" lIns="0" bIns="0" rIns="0">
            <a:spAutoFit/>
          </a:bodyPr>
          <a:lstStyle/>
          <a:p>
            <a:pPr algn="l" marL="0" indent="0" lvl="0">
              <a:lnSpc>
                <a:spcPts val="5459"/>
              </a:lnSpc>
              <a:spcBef>
                <a:spcPct val="0"/>
              </a:spcBef>
            </a:pPr>
            <a:r>
              <a:rPr lang="en-US" sz="3900">
                <a:solidFill>
                  <a:srgbClr val="F7E8DC"/>
                </a:solidFill>
                <a:latin typeface="HK Grotesk"/>
                <a:ea typeface="HK Grotesk"/>
                <a:cs typeface="HK Grotesk"/>
                <a:sym typeface="HK Grotesk"/>
              </a:rPr>
              <a:t>Surrey School District has multiple reading programs ranging from Elementary to Secondary. Students all over the district vote for their favourite!</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Freeform 2" id="2"/>
          <p:cNvSpPr/>
          <p:nvPr/>
        </p:nvSpPr>
        <p:spPr>
          <a:xfrm flipH="false" flipV="false" rot="0">
            <a:off x="1601893" y="3873785"/>
            <a:ext cx="15657407" cy="5837675"/>
          </a:xfrm>
          <a:custGeom>
            <a:avLst/>
            <a:gdLst/>
            <a:ahLst/>
            <a:cxnLst/>
            <a:rect r="r" b="b" t="t" l="l"/>
            <a:pathLst>
              <a:path h="5837675" w="15657407">
                <a:moveTo>
                  <a:pt x="0" y="0"/>
                </a:moveTo>
                <a:lnTo>
                  <a:pt x="15657407" y="0"/>
                </a:lnTo>
                <a:lnTo>
                  <a:pt x="15657407" y="5837675"/>
                </a:lnTo>
                <a:lnTo>
                  <a:pt x="0" y="5837675"/>
                </a:lnTo>
                <a:lnTo>
                  <a:pt x="0" y="0"/>
                </a:lnTo>
                <a:close/>
              </a:path>
            </a:pathLst>
          </a:custGeom>
          <a:blipFill>
            <a:blip r:embed="rId2"/>
            <a:stretch>
              <a:fillRect l="0" t="0" r="0" b="0"/>
            </a:stretch>
          </a:blipFill>
        </p:spPr>
      </p:sp>
      <p:sp>
        <p:nvSpPr>
          <p:cNvPr name="TextBox 3" id="3"/>
          <p:cNvSpPr txBox="true"/>
          <p:nvPr/>
        </p:nvSpPr>
        <p:spPr>
          <a:xfrm rot="0">
            <a:off x="670625" y="438975"/>
            <a:ext cx="14761350" cy="723900"/>
          </a:xfrm>
          <a:prstGeom prst="rect">
            <a:avLst/>
          </a:prstGeom>
        </p:spPr>
        <p:txBody>
          <a:bodyPr anchor="t" rtlCol="false" tIns="0" lIns="0" bIns="0" rIns="0">
            <a:spAutoFit/>
          </a:bodyPr>
          <a:lstStyle/>
          <a:p>
            <a:pPr algn="l">
              <a:lnSpc>
                <a:spcPts val="5759"/>
              </a:lnSpc>
            </a:pPr>
            <a:r>
              <a:rPr lang="en-US" sz="4800">
                <a:solidFill>
                  <a:srgbClr val="363026"/>
                </a:solidFill>
                <a:latin typeface="HK Grotesk"/>
                <a:ea typeface="HK Grotesk"/>
                <a:cs typeface="HK Grotesk"/>
                <a:sym typeface="HK Grotesk"/>
              </a:rPr>
              <a:t>PROMOTING AWARENESS AND INCLUSIVITY</a:t>
            </a:r>
          </a:p>
        </p:txBody>
      </p:sp>
      <p:sp>
        <p:nvSpPr>
          <p:cNvPr name="TextBox 4" id="4"/>
          <p:cNvSpPr txBox="true"/>
          <p:nvPr/>
        </p:nvSpPr>
        <p:spPr>
          <a:xfrm rot="0">
            <a:off x="670625" y="1518350"/>
            <a:ext cx="16494750" cy="2724150"/>
          </a:xfrm>
          <a:prstGeom prst="rect">
            <a:avLst/>
          </a:prstGeom>
        </p:spPr>
        <p:txBody>
          <a:bodyPr anchor="t" rtlCol="false" tIns="0" lIns="0" bIns="0" rIns="0">
            <a:spAutoFit/>
          </a:bodyPr>
          <a:lstStyle/>
          <a:p>
            <a:pPr algn="l">
              <a:lnSpc>
                <a:spcPts val="4320"/>
              </a:lnSpc>
            </a:pPr>
            <a:r>
              <a:rPr lang="en-US" sz="3600">
                <a:solidFill>
                  <a:srgbClr val="F7E8DC"/>
                </a:solidFill>
                <a:latin typeface="HK Grotesk"/>
                <a:ea typeface="HK Grotesk"/>
                <a:cs typeface="HK Grotesk"/>
                <a:sym typeface="HK Grotesk"/>
              </a:rPr>
              <a:t>The library at Frank Hurt Secondary plays an integral role in advancing the school goals of building connections and a sense of belonging; supporting the core competencies of communication, thinking, and personal and social identity; and improving attendance.</a:t>
            </a:r>
          </a:p>
          <a:p>
            <a:pPr algn="l">
              <a:lnSpc>
                <a:spcPts val="4320"/>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Freeform 2" id="2"/>
          <p:cNvSpPr/>
          <p:nvPr/>
        </p:nvSpPr>
        <p:spPr>
          <a:xfrm flipH="false" flipV="false" rot="0">
            <a:off x="336734" y="5798002"/>
            <a:ext cx="17614533" cy="3986362"/>
          </a:xfrm>
          <a:custGeom>
            <a:avLst/>
            <a:gdLst/>
            <a:ahLst/>
            <a:cxnLst/>
            <a:rect r="r" b="b" t="t" l="l"/>
            <a:pathLst>
              <a:path h="3986362" w="17614533">
                <a:moveTo>
                  <a:pt x="0" y="0"/>
                </a:moveTo>
                <a:lnTo>
                  <a:pt x="17614532" y="0"/>
                </a:lnTo>
                <a:lnTo>
                  <a:pt x="17614532" y="3986362"/>
                </a:lnTo>
                <a:lnTo>
                  <a:pt x="0" y="3986362"/>
                </a:lnTo>
                <a:lnTo>
                  <a:pt x="0" y="0"/>
                </a:lnTo>
                <a:close/>
              </a:path>
            </a:pathLst>
          </a:custGeom>
          <a:blipFill>
            <a:blip r:embed="rId2"/>
            <a:stretch>
              <a:fillRect l="0" t="0" r="0" b="0"/>
            </a:stretch>
          </a:blipFill>
        </p:spPr>
      </p:sp>
      <p:sp>
        <p:nvSpPr>
          <p:cNvPr name="TextBox 3" id="3"/>
          <p:cNvSpPr txBox="true"/>
          <p:nvPr/>
        </p:nvSpPr>
        <p:spPr>
          <a:xfrm rot="0">
            <a:off x="896625" y="657225"/>
            <a:ext cx="14761350" cy="676275"/>
          </a:xfrm>
          <a:prstGeom prst="rect">
            <a:avLst/>
          </a:prstGeom>
        </p:spPr>
        <p:txBody>
          <a:bodyPr anchor="t" rtlCol="false" tIns="0" lIns="0" bIns="0" rIns="0">
            <a:spAutoFit/>
          </a:bodyPr>
          <a:lstStyle/>
          <a:p>
            <a:pPr algn="l">
              <a:lnSpc>
                <a:spcPts val="5255"/>
              </a:lnSpc>
            </a:pPr>
            <a:r>
              <a:rPr lang="en-US" sz="4380">
                <a:solidFill>
                  <a:srgbClr val="363026"/>
                </a:solidFill>
                <a:latin typeface="Glacial Indifference"/>
                <a:ea typeface="Glacial Indifference"/>
                <a:cs typeface="Glacial Indifference"/>
                <a:sym typeface="Glacial Indifference"/>
              </a:rPr>
              <a:t>MAKERSPACES: USING DIFFERENT TOOLS TO LEARN</a:t>
            </a:r>
          </a:p>
        </p:txBody>
      </p:sp>
      <p:sp>
        <p:nvSpPr>
          <p:cNvPr name="TextBox 4" id="4"/>
          <p:cNvSpPr txBox="true"/>
          <p:nvPr/>
        </p:nvSpPr>
        <p:spPr>
          <a:xfrm rot="0">
            <a:off x="896625" y="1498826"/>
            <a:ext cx="16494750" cy="3543300"/>
          </a:xfrm>
          <a:prstGeom prst="rect">
            <a:avLst/>
          </a:prstGeom>
        </p:spPr>
        <p:txBody>
          <a:bodyPr anchor="t" rtlCol="false" tIns="0" lIns="0" bIns="0" rIns="0">
            <a:spAutoFit/>
          </a:bodyPr>
          <a:lstStyle/>
          <a:p>
            <a:pPr algn="l">
              <a:lnSpc>
                <a:spcPts val="4680"/>
              </a:lnSpc>
            </a:pPr>
            <a:r>
              <a:rPr lang="en-US" sz="3900">
                <a:solidFill>
                  <a:srgbClr val="F7E8DC"/>
                </a:solidFill>
                <a:latin typeface="HK Grotesk"/>
                <a:ea typeface="HK Grotesk"/>
                <a:cs typeface="HK Grotesk"/>
                <a:sym typeface="HK Grotesk"/>
              </a:rPr>
              <a:t>In the Makerspace, students use different tools and manipulatives to learn how to build and collaborate together. Our grade 10 CLE class practiced teamwork and effective communication by using Keva Planks and Lego. Our Social Studies classes used the Makerspace to build paper castles, and Google glasses to check out virtual museums! These are examples of how we use our resources to engage our students and improve student learning.</a:t>
            </a:r>
          </a:p>
        </p:txBody>
      </p:sp>
    </p:spTree>
  </p:cSld>
  <p:clrMapOvr>
    <a:masterClrMapping/>
  </p:clrMapOvr>
</p:sld>
</file>

<file path=ppt/slides/slide34.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825525" y="1706880"/>
            <a:ext cx="16636950" cy="7551420"/>
          </a:xfrm>
          <a:prstGeom prst="rect">
            <a:avLst/>
          </a:prstGeom>
        </p:spPr>
        <p:txBody>
          <a:bodyPr anchor="t" rtlCol="false" tIns="0" lIns="0" bIns="0" rIns="0">
            <a:spAutoFit/>
          </a:bodyPr>
          <a:lstStyle/>
          <a:p>
            <a:pPr algn="ctr">
              <a:lnSpc>
                <a:spcPts val="6347"/>
              </a:lnSpc>
            </a:pPr>
            <a:r>
              <a:rPr lang="en-US" sz="4599">
                <a:solidFill>
                  <a:srgbClr val="363026"/>
                </a:solidFill>
                <a:latin typeface="Glacial Indifference"/>
                <a:ea typeface="Glacial Indifference"/>
                <a:cs typeface="Glacial Indifference"/>
                <a:sym typeface="Glacial Indifference"/>
              </a:rPr>
              <a:t>WHY IS IT CONCERNING WHEN TEACHER-LIBRARIANS COVER TEACHER PREP TIME? </a:t>
            </a:r>
          </a:p>
          <a:p>
            <a:pPr algn="l">
              <a:lnSpc>
                <a:spcPts val="4416"/>
              </a:lnSpc>
            </a:pPr>
          </a:p>
          <a:p>
            <a:pPr algn="l">
              <a:lnSpc>
                <a:spcPts val="5381"/>
              </a:lnSpc>
            </a:pPr>
            <a:r>
              <a:rPr lang="en-US" sz="3900">
                <a:solidFill>
                  <a:srgbClr val="F7E8DC"/>
                </a:solidFill>
                <a:latin typeface="HK Grotesk"/>
                <a:ea typeface="HK Grotesk"/>
                <a:cs typeface="HK Grotesk"/>
                <a:sym typeface="HK Grotesk"/>
              </a:rPr>
              <a:t>When we provide classroom coverage for teachers’ preparation times, there is no ‘librarian’ available to connect with individual students on reading habits or book choice, so students sign out less books. There is a loss of modeling for classroom teachers because exchanges between the teacher and librarian are compromised. Scheduling teachers’ prep blocks into library time means no flexibility in the week to move classes for a special event such as a book fair,  guest author, field trip or to squeeze in library blocks missed due to Professional Development days or Holidays.</a:t>
            </a:r>
          </a:p>
        </p:txBody>
      </p:sp>
    </p:spTree>
  </p:cSld>
  <p:clrMapOvr>
    <a:masterClrMapping/>
  </p:clrMapOvr>
</p:sld>
</file>

<file path=ppt/slides/slide35.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1206309" y="1028700"/>
            <a:ext cx="15875381" cy="6346584"/>
            <a:chOff x="0" y="0"/>
            <a:chExt cx="21167175" cy="8462112"/>
          </a:xfrm>
        </p:grpSpPr>
        <p:sp>
          <p:nvSpPr>
            <p:cNvPr name="TextBox 3" id="3"/>
            <p:cNvSpPr txBox="true"/>
            <p:nvPr/>
          </p:nvSpPr>
          <p:spPr>
            <a:xfrm rot="0">
              <a:off x="0" y="437074"/>
              <a:ext cx="21167175" cy="7254321"/>
            </a:xfrm>
            <a:prstGeom prst="rect">
              <a:avLst/>
            </a:prstGeom>
          </p:spPr>
          <p:txBody>
            <a:bodyPr anchor="t" rtlCol="false" tIns="0" lIns="0" bIns="0" rIns="0">
              <a:spAutoFit/>
            </a:bodyPr>
            <a:lstStyle/>
            <a:p>
              <a:pPr algn="r" marL="0" indent="0" lvl="0">
                <a:lnSpc>
                  <a:spcPts val="10916"/>
                </a:lnSpc>
                <a:spcBef>
                  <a:spcPct val="0"/>
                </a:spcBef>
              </a:pPr>
              <a:r>
                <a:rPr lang="en-US" sz="7797">
                  <a:solidFill>
                    <a:srgbClr val="000000"/>
                  </a:solidFill>
                  <a:latin typeface="Glacial Indifference"/>
                  <a:ea typeface="Glacial Indifference"/>
                  <a:cs typeface="Glacial Indifference"/>
                  <a:sym typeface="Glacial Indifference"/>
                </a:rPr>
                <a:t>“GOOGLE CAN BRING YOU BACK 100,000 ANSWERS. A LIBRARIAN CAN BRING YOU BACK THE RIGHT ONE”</a:t>
              </a:r>
            </a:p>
            <a:p>
              <a:pPr algn="r" marL="0" indent="0" lvl="0">
                <a:lnSpc>
                  <a:spcPts val="10916"/>
                </a:lnSpc>
                <a:spcBef>
                  <a:spcPct val="0"/>
                </a:spcBef>
              </a:pPr>
              <a:r>
                <a:rPr lang="en-US" sz="7797">
                  <a:solidFill>
                    <a:srgbClr val="000000"/>
                  </a:solidFill>
                  <a:latin typeface="Glacial Indifference"/>
                  <a:ea typeface="Glacial Indifference"/>
                  <a:cs typeface="Glacial Indifference"/>
                  <a:sym typeface="Glacial Indifference"/>
                </a:rPr>
                <a:t>-NEIL GAIMAN, AUTHOR</a:t>
              </a:r>
            </a:p>
          </p:txBody>
        </p:sp>
        <p:sp>
          <p:nvSpPr>
            <p:cNvPr name="AutoShape 4" id="4"/>
            <p:cNvSpPr/>
            <p:nvPr/>
          </p:nvSpPr>
          <p:spPr>
            <a:xfrm>
              <a:off x="0" y="8455762"/>
              <a:ext cx="21167175" cy="0"/>
            </a:xfrm>
            <a:prstGeom prst="line">
              <a:avLst/>
            </a:prstGeom>
            <a:ln cap="flat" w="12700">
              <a:solidFill>
                <a:srgbClr val="363026"/>
              </a:solidFill>
              <a:prstDash val="solid"/>
              <a:headEnd type="none" len="sm" w="sm"/>
              <a:tailEnd type="none" len="sm" w="sm"/>
            </a:ln>
          </p:spPr>
        </p:sp>
        <p:sp>
          <p:nvSpPr>
            <p:cNvPr name="AutoShape 5" id="5"/>
            <p:cNvSpPr/>
            <p:nvPr/>
          </p:nvSpPr>
          <p:spPr>
            <a:xfrm>
              <a:off x="0" y="6350"/>
              <a:ext cx="21167175" cy="0"/>
            </a:xfrm>
            <a:prstGeom prst="line">
              <a:avLst/>
            </a:prstGeom>
            <a:ln cap="flat" w="12700">
              <a:solidFill>
                <a:srgbClr val="363026"/>
              </a:solidFill>
              <a:prstDash val="solid"/>
              <a:headEnd type="none" len="sm" w="sm"/>
              <a:tailEnd type="none" len="sm" w="sm"/>
            </a:ln>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TextBox 2" id="2"/>
          <p:cNvSpPr txBox="true"/>
          <p:nvPr/>
        </p:nvSpPr>
        <p:spPr>
          <a:xfrm rot="0">
            <a:off x="820425" y="1196316"/>
            <a:ext cx="16647150" cy="2952750"/>
          </a:xfrm>
          <a:prstGeom prst="rect">
            <a:avLst/>
          </a:prstGeom>
        </p:spPr>
        <p:txBody>
          <a:bodyPr anchor="t" rtlCol="false" tIns="0" lIns="0" bIns="0" rIns="0">
            <a:spAutoFit/>
          </a:bodyPr>
          <a:lstStyle/>
          <a:p>
            <a:pPr algn="l">
              <a:lnSpc>
                <a:spcPts val="4679"/>
              </a:lnSpc>
            </a:pPr>
            <a:r>
              <a:rPr lang="en-US" sz="3899">
                <a:solidFill>
                  <a:srgbClr val="F7E8DC"/>
                </a:solidFill>
                <a:latin typeface="HK Grotesk"/>
                <a:ea typeface="HK Grotesk"/>
                <a:cs typeface="HK Grotesk"/>
                <a:sym typeface="HK Grotesk"/>
              </a:rPr>
              <a:t>The library is one place at school where students are not judged for their abilities; it is a place to connect and belong. The library is a place to inspire a love of literacy, and build digital literacy skills and lifelong reading habits. Parents are always welcome and part of our extensive volunteer network!</a:t>
            </a:r>
          </a:p>
          <a:p>
            <a:pPr algn="l">
              <a:lnSpc>
                <a:spcPts val="4679"/>
              </a:lnSpc>
            </a:pPr>
          </a:p>
        </p:txBody>
      </p:sp>
      <p:sp>
        <p:nvSpPr>
          <p:cNvPr name="Freeform 3" id="3"/>
          <p:cNvSpPr/>
          <p:nvPr/>
        </p:nvSpPr>
        <p:spPr>
          <a:xfrm flipH="false" flipV="false" rot="0">
            <a:off x="12586850" y="4198850"/>
            <a:ext cx="5204252" cy="5237444"/>
          </a:xfrm>
          <a:custGeom>
            <a:avLst/>
            <a:gdLst/>
            <a:ahLst/>
            <a:cxnLst/>
            <a:rect r="r" b="b" t="t" l="l"/>
            <a:pathLst>
              <a:path h="5237444" w="5204252">
                <a:moveTo>
                  <a:pt x="0" y="0"/>
                </a:moveTo>
                <a:lnTo>
                  <a:pt x="5204252" y="0"/>
                </a:lnTo>
                <a:lnTo>
                  <a:pt x="5204252" y="5237444"/>
                </a:lnTo>
                <a:lnTo>
                  <a:pt x="0" y="5237444"/>
                </a:lnTo>
                <a:lnTo>
                  <a:pt x="0" y="0"/>
                </a:lnTo>
                <a:close/>
              </a:path>
            </a:pathLst>
          </a:custGeom>
          <a:blipFill>
            <a:blip r:embed="rId2"/>
            <a:stretch>
              <a:fillRect l="-9729" t="-32079" r="0" b="-13299"/>
            </a:stretch>
          </a:blipFill>
        </p:spPr>
      </p:sp>
      <p:sp>
        <p:nvSpPr>
          <p:cNvPr name="Freeform 4" id="4"/>
          <p:cNvSpPr/>
          <p:nvPr/>
        </p:nvSpPr>
        <p:spPr>
          <a:xfrm flipH="false" flipV="false" rot="0">
            <a:off x="775600" y="4140450"/>
            <a:ext cx="5034770" cy="5407500"/>
          </a:xfrm>
          <a:custGeom>
            <a:avLst/>
            <a:gdLst/>
            <a:ahLst/>
            <a:cxnLst/>
            <a:rect r="r" b="b" t="t" l="l"/>
            <a:pathLst>
              <a:path h="5407500" w="5034770">
                <a:moveTo>
                  <a:pt x="0" y="0"/>
                </a:moveTo>
                <a:lnTo>
                  <a:pt x="5034770" y="0"/>
                </a:lnTo>
                <a:lnTo>
                  <a:pt x="5034770" y="5407500"/>
                </a:lnTo>
                <a:lnTo>
                  <a:pt x="0" y="5407500"/>
                </a:lnTo>
                <a:lnTo>
                  <a:pt x="0" y="0"/>
                </a:lnTo>
                <a:close/>
              </a:path>
            </a:pathLst>
          </a:custGeom>
          <a:blipFill>
            <a:blip r:embed="rId3"/>
            <a:stretch>
              <a:fillRect l="0" t="0" r="0" b="-24142"/>
            </a:stretch>
          </a:blipFill>
        </p:spPr>
      </p:sp>
      <p:sp>
        <p:nvSpPr>
          <p:cNvPr name="Freeform 5" id="5"/>
          <p:cNvSpPr/>
          <p:nvPr/>
        </p:nvSpPr>
        <p:spPr>
          <a:xfrm flipH="false" flipV="false" rot="0">
            <a:off x="10275800" y="4040688"/>
            <a:ext cx="2131800" cy="2842358"/>
          </a:xfrm>
          <a:custGeom>
            <a:avLst/>
            <a:gdLst/>
            <a:ahLst/>
            <a:cxnLst/>
            <a:rect r="r" b="b" t="t" l="l"/>
            <a:pathLst>
              <a:path h="2842358" w="2131800">
                <a:moveTo>
                  <a:pt x="0" y="0"/>
                </a:moveTo>
                <a:lnTo>
                  <a:pt x="2131800" y="0"/>
                </a:lnTo>
                <a:lnTo>
                  <a:pt x="2131800" y="2842358"/>
                </a:lnTo>
                <a:lnTo>
                  <a:pt x="0" y="2842358"/>
                </a:lnTo>
                <a:lnTo>
                  <a:pt x="0" y="0"/>
                </a:lnTo>
                <a:close/>
              </a:path>
            </a:pathLst>
          </a:custGeom>
          <a:blipFill>
            <a:blip r:embed="rId4"/>
            <a:stretch>
              <a:fillRect l="0" t="0" r="0" b="0"/>
            </a:stretch>
          </a:blipFill>
        </p:spPr>
      </p:sp>
      <p:grpSp>
        <p:nvGrpSpPr>
          <p:cNvPr name="Group 6" id="6"/>
          <p:cNvGrpSpPr/>
          <p:nvPr/>
        </p:nvGrpSpPr>
        <p:grpSpPr>
          <a:xfrm rot="0">
            <a:off x="10327100" y="6130950"/>
            <a:ext cx="2131800" cy="3417000"/>
            <a:chOff x="0" y="0"/>
            <a:chExt cx="2842400" cy="4556000"/>
          </a:xfrm>
        </p:grpSpPr>
        <p:sp>
          <p:nvSpPr>
            <p:cNvPr name="Freeform 7" id="7"/>
            <p:cNvSpPr/>
            <p:nvPr/>
          </p:nvSpPr>
          <p:spPr>
            <a:xfrm flipH="false" flipV="false" rot="0">
              <a:off x="0" y="0"/>
              <a:ext cx="2842387" cy="4555998"/>
            </a:xfrm>
            <a:custGeom>
              <a:avLst/>
              <a:gdLst/>
              <a:ahLst/>
              <a:cxnLst/>
              <a:rect r="r" b="b" t="t" l="l"/>
              <a:pathLst>
                <a:path h="4555998" w="2842387">
                  <a:moveTo>
                    <a:pt x="0" y="0"/>
                  </a:moveTo>
                  <a:lnTo>
                    <a:pt x="2842387" y="0"/>
                  </a:lnTo>
                  <a:lnTo>
                    <a:pt x="2842387" y="4555998"/>
                  </a:lnTo>
                  <a:lnTo>
                    <a:pt x="0" y="4555998"/>
                  </a:lnTo>
                  <a:close/>
                </a:path>
              </a:pathLst>
            </a:custGeom>
            <a:solidFill>
              <a:srgbClr val="F7E8DC"/>
            </a:solidFill>
          </p:spPr>
        </p:sp>
        <p:sp>
          <p:nvSpPr>
            <p:cNvPr name="TextBox 8" id="8"/>
            <p:cNvSpPr txBox="true"/>
            <p:nvPr/>
          </p:nvSpPr>
          <p:spPr>
            <a:xfrm>
              <a:off x="0" y="0"/>
              <a:ext cx="2842400" cy="4556000"/>
            </a:xfrm>
            <a:prstGeom prst="rect">
              <a:avLst/>
            </a:prstGeom>
          </p:spPr>
          <p:txBody>
            <a:bodyPr anchor="t" rtlCol="false" tIns="50800" lIns="50800" bIns="50800" rIns="50800"/>
            <a:lstStyle/>
            <a:p>
              <a:pPr algn="l">
                <a:lnSpc>
                  <a:spcPts val="2279"/>
                </a:lnSpc>
              </a:pPr>
              <a:r>
                <a:rPr lang="en-US" sz="1899">
                  <a:solidFill>
                    <a:srgbClr val="363026"/>
                  </a:solidFill>
                  <a:latin typeface="HK Grotesk"/>
                  <a:ea typeface="HK Grotesk"/>
                  <a:cs typeface="HK Grotesk"/>
                  <a:sym typeface="HK Grotesk"/>
                </a:rPr>
                <a:t>Aw! Thank you very much for your suggestion! I finished this book so quick!</a:t>
              </a:r>
            </a:p>
            <a:p>
              <a:pPr algn="l">
                <a:lnSpc>
                  <a:spcPts val="2279"/>
                </a:lnSpc>
              </a:pPr>
              <a:r>
                <a:rPr lang="en-US" sz="1899">
                  <a:solidFill>
                    <a:srgbClr val="363026"/>
                  </a:solidFill>
                  <a:latin typeface="HK Grotesk"/>
                  <a:ea typeface="HK Grotesk"/>
                  <a:cs typeface="HK Grotesk"/>
                  <a:sym typeface="HK Grotesk"/>
                </a:rPr>
                <a:t>I really enjoyed reading this!</a:t>
              </a:r>
            </a:p>
            <a:p>
              <a:pPr algn="l">
                <a:lnSpc>
                  <a:spcPts val="2279"/>
                </a:lnSpc>
              </a:pPr>
              <a:r>
                <a:rPr lang="en-US" sz="1899">
                  <a:solidFill>
                    <a:srgbClr val="363026"/>
                  </a:solidFill>
                  <a:latin typeface="HK Grotesk"/>
                  <a:ea typeface="HK Grotesk"/>
                  <a:cs typeface="HK Grotesk"/>
                  <a:sym typeface="HK Grotesk"/>
                </a:rPr>
                <a:t>May I keep this book a little more then my husband can read?</a:t>
              </a:r>
            </a:p>
          </p:txBody>
        </p:sp>
      </p:grpSp>
      <p:sp>
        <p:nvSpPr>
          <p:cNvPr name="Freeform 9" id="9"/>
          <p:cNvSpPr/>
          <p:nvPr/>
        </p:nvSpPr>
        <p:spPr>
          <a:xfrm flipH="false" flipV="false" rot="0">
            <a:off x="5992250" y="4177300"/>
            <a:ext cx="3928114" cy="5237450"/>
          </a:xfrm>
          <a:custGeom>
            <a:avLst/>
            <a:gdLst/>
            <a:ahLst/>
            <a:cxnLst/>
            <a:rect r="r" b="b" t="t" l="l"/>
            <a:pathLst>
              <a:path h="5237450" w="3928114">
                <a:moveTo>
                  <a:pt x="0" y="0"/>
                </a:moveTo>
                <a:lnTo>
                  <a:pt x="3928114" y="0"/>
                </a:lnTo>
                <a:lnTo>
                  <a:pt x="3928114" y="5237450"/>
                </a:lnTo>
                <a:lnTo>
                  <a:pt x="0" y="5237450"/>
                </a:lnTo>
                <a:lnTo>
                  <a:pt x="0" y="0"/>
                </a:lnTo>
                <a:close/>
              </a:path>
            </a:pathLst>
          </a:custGeom>
          <a:blipFill>
            <a:blip r:embed="rId5"/>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5D987F"/>
        </a:solidFill>
      </p:bgPr>
    </p:bg>
    <p:spTree>
      <p:nvGrpSpPr>
        <p:cNvPr id="1" name=""/>
        <p:cNvGrpSpPr/>
        <p:nvPr/>
      </p:nvGrpSpPr>
      <p:grpSpPr>
        <a:xfrm>
          <a:off x="0" y="0"/>
          <a:ext cx="0" cy="0"/>
          <a:chOff x="0" y="0"/>
          <a:chExt cx="0" cy="0"/>
        </a:xfrm>
      </p:grpSpPr>
      <p:sp>
        <p:nvSpPr>
          <p:cNvPr name="Freeform 2" id="2"/>
          <p:cNvSpPr/>
          <p:nvPr/>
        </p:nvSpPr>
        <p:spPr>
          <a:xfrm flipH="false" flipV="false" rot="0">
            <a:off x="13481497" y="4095315"/>
            <a:ext cx="4292672" cy="4292672"/>
          </a:xfrm>
          <a:custGeom>
            <a:avLst/>
            <a:gdLst/>
            <a:ahLst/>
            <a:cxnLst/>
            <a:rect r="r" b="b" t="t" l="l"/>
            <a:pathLst>
              <a:path h="4292672" w="4292672">
                <a:moveTo>
                  <a:pt x="0" y="0"/>
                </a:moveTo>
                <a:lnTo>
                  <a:pt x="4292672" y="0"/>
                </a:lnTo>
                <a:lnTo>
                  <a:pt x="4292672" y="4292672"/>
                </a:lnTo>
                <a:lnTo>
                  <a:pt x="0" y="4292672"/>
                </a:lnTo>
                <a:lnTo>
                  <a:pt x="0" y="0"/>
                </a:lnTo>
                <a:close/>
              </a:path>
            </a:pathLst>
          </a:custGeom>
          <a:blipFill>
            <a:blip r:embed="rId2"/>
            <a:stretch>
              <a:fillRect l="0" t="0" r="0" b="0"/>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580937" y="2879392"/>
            <a:ext cx="12618572" cy="7097947"/>
          </a:xfrm>
          <a:prstGeom prst="rect">
            <a:avLst/>
          </a:prstGeom>
        </p:spPr>
      </p:pic>
      <p:sp>
        <p:nvSpPr>
          <p:cNvPr name="TextBox 4" id="4"/>
          <p:cNvSpPr txBox="true"/>
          <p:nvPr/>
        </p:nvSpPr>
        <p:spPr>
          <a:xfrm rot="0">
            <a:off x="580937" y="1780127"/>
            <a:ext cx="16858350" cy="1241679"/>
          </a:xfrm>
          <a:prstGeom prst="rect">
            <a:avLst/>
          </a:prstGeom>
        </p:spPr>
        <p:txBody>
          <a:bodyPr anchor="t" rtlCol="false" tIns="0" lIns="0" bIns="0" rIns="0">
            <a:spAutoFit/>
          </a:bodyPr>
          <a:lstStyle/>
          <a:p>
            <a:pPr algn="l">
              <a:lnSpc>
                <a:spcPts val="4967"/>
              </a:lnSpc>
            </a:pPr>
            <a:r>
              <a:rPr lang="en-US" sz="3600" u="sng">
                <a:solidFill>
                  <a:srgbClr val="363026"/>
                </a:solidFill>
                <a:latin typeface="HK Grotesk"/>
                <a:ea typeface="HK Grotesk"/>
                <a:cs typeface="HK Grotesk"/>
                <a:sym typeface="HK Grotesk"/>
                <a:hlinkClick r:id="rId6" tooltip="https://www.youtube.com/watch?v=uzPxRYo0Lkg"/>
              </a:rPr>
              <a:t>Teacher testimonial - Marilyn and Tammy</a:t>
            </a:r>
          </a:p>
          <a:p>
            <a:pPr algn="l">
              <a:lnSpc>
                <a:spcPts val="4967"/>
              </a:lnSpc>
            </a:pPr>
          </a:p>
        </p:txBody>
      </p:sp>
      <p:sp>
        <p:nvSpPr>
          <p:cNvPr name="TextBox 5" id="5"/>
          <p:cNvSpPr txBox="true"/>
          <p:nvPr/>
        </p:nvSpPr>
        <p:spPr>
          <a:xfrm rot="0">
            <a:off x="580937" y="726386"/>
            <a:ext cx="16858350" cy="981075"/>
          </a:xfrm>
          <a:prstGeom prst="rect">
            <a:avLst/>
          </a:prstGeom>
        </p:spPr>
        <p:txBody>
          <a:bodyPr anchor="t" rtlCol="false" tIns="0" lIns="0" bIns="0" rIns="0">
            <a:spAutoFit/>
          </a:bodyPr>
          <a:lstStyle/>
          <a:p>
            <a:pPr algn="l">
              <a:lnSpc>
                <a:spcPts val="7679"/>
              </a:lnSpc>
            </a:pPr>
            <a:r>
              <a:rPr lang="en-US" sz="6399">
                <a:solidFill>
                  <a:srgbClr val="F7E8DC"/>
                </a:solidFill>
                <a:latin typeface="Glacial Indifference"/>
                <a:ea typeface="Glacial Indifference"/>
                <a:cs typeface="Glacial Indifference"/>
                <a:sym typeface="Glacial Indifference"/>
              </a:rPr>
              <a:t>TEACHER SHORTAGE ACROSS THE PROVINCE</a:t>
            </a: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6.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0" y="10091400"/>
            <a:ext cx="18288000" cy="195600"/>
            <a:chOff x="0" y="0"/>
            <a:chExt cx="24384000" cy="260800"/>
          </a:xfrm>
        </p:grpSpPr>
        <p:sp>
          <p:nvSpPr>
            <p:cNvPr name="Freeform 3" id="3"/>
            <p:cNvSpPr/>
            <p:nvPr/>
          </p:nvSpPr>
          <p:spPr>
            <a:xfrm flipH="false" flipV="false" rot="0">
              <a:off x="0" y="0"/>
              <a:ext cx="24384000" cy="260858"/>
            </a:xfrm>
            <a:custGeom>
              <a:avLst/>
              <a:gdLst/>
              <a:ahLst/>
              <a:cxnLst/>
              <a:rect r="r" b="b" t="t" l="l"/>
              <a:pathLst>
                <a:path h="260858" w="24384000">
                  <a:moveTo>
                    <a:pt x="0" y="0"/>
                  </a:moveTo>
                  <a:lnTo>
                    <a:pt x="24384000" y="0"/>
                  </a:lnTo>
                  <a:lnTo>
                    <a:pt x="24384000" y="260858"/>
                  </a:lnTo>
                  <a:lnTo>
                    <a:pt x="0" y="260858"/>
                  </a:lnTo>
                  <a:close/>
                </a:path>
              </a:pathLst>
            </a:custGeom>
            <a:solidFill>
              <a:srgbClr val="5D987F"/>
            </a:solidFill>
          </p:spPr>
        </p:sp>
      </p:grpSp>
      <p:sp>
        <p:nvSpPr>
          <p:cNvPr name="TextBox 4" id="4"/>
          <p:cNvSpPr txBox="true"/>
          <p:nvPr/>
        </p:nvSpPr>
        <p:spPr>
          <a:xfrm rot="0">
            <a:off x="714825" y="1369107"/>
            <a:ext cx="16858350" cy="933450"/>
          </a:xfrm>
          <a:prstGeom prst="rect">
            <a:avLst/>
          </a:prstGeom>
        </p:spPr>
        <p:txBody>
          <a:bodyPr anchor="t" rtlCol="false" tIns="0" lIns="0" bIns="0" rIns="0">
            <a:spAutoFit/>
          </a:bodyPr>
          <a:lstStyle/>
          <a:p>
            <a:pPr algn="l">
              <a:lnSpc>
                <a:spcPts val="7200"/>
              </a:lnSpc>
            </a:pPr>
            <a:r>
              <a:rPr lang="en-US" sz="6000">
                <a:solidFill>
                  <a:srgbClr val="363026"/>
                </a:solidFill>
                <a:latin typeface="Glacial Indifference"/>
                <a:ea typeface="Glacial Indifference"/>
                <a:cs typeface="Glacial Indifference"/>
                <a:sym typeface="Glacial Indifference"/>
              </a:rPr>
              <a:t>THE ELEMENTARY TEACHER-LIBRARIAN </a:t>
            </a:r>
          </a:p>
        </p:txBody>
      </p:sp>
      <p:sp>
        <p:nvSpPr>
          <p:cNvPr name="TextBox 5" id="5"/>
          <p:cNvSpPr txBox="true"/>
          <p:nvPr/>
        </p:nvSpPr>
        <p:spPr>
          <a:xfrm rot="0">
            <a:off x="213884" y="2093007"/>
            <a:ext cx="16858350" cy="4996815"/>
          </a:xfrm>
          <a:prstGeom prst="rect">
            <a:avLst/>
          </a:prstGeom>
        </p:spPr>
        <p:txBody>
          <a:bodyPr anchor="t" rtlCol="false" tIns="0" lIns="0" bIns="0" rIns="0">
            <a:spAutoFit/>
          </a:bodyPr>
          <a:lstStyle/>
          <a:p>
            <a:pPr algn="l">
              <a:lnSpc>
                <a:spcPts val="6659"/>
              </a:lnSpc>
            </a:pPr>
          </a:p>
          <a:p>
            <a:pPr algn="l" marL="1155400" indent="-577700" lvl="1">
              <a:lnSpc>
                <a:spcPts val="6659"/>
              </a:lnSpc>
              <a:buFont typeface="Arial"/>
              <a:buChar char="•"/>
            </a:pPr>
            <a:r>
              <a:rPr lang="en-US" sz="3699">
                <a:solidFill>
                  <a:srgbClr val="F7E8DC"/>
                </a:solidFill>
                <a:latin typeface="HK Grotesk"/>
                <a:ea typeface="HK Grotesk"/>
                <a:cs typeface="HK Grotesk"/>
                <a:sym typeface="HK Grotesk"/>
              </a:rPr>
              <a:t>A typical school has 200-1000 students</a:t>
            </a:r>
          </a:p>
          <a:p>
            <a:pPr algn="l" marL="1155013" indent="-577507" lvl="1">
              <a:lnSpc>
                <a:spcPts val="6659"/>
              </a:lnSpc>
              <a:buFont typeface="Arial"/>
              <a:buChar char="•"/>
            </a:pPr>
            <a:r>
              <a:rPr lang="en-US" sz="3699">
                <a:solidFill>
                  <a:srgbClr val="F7E8DC"/>
                </a:solidFill>
                <a:latin typeface="HK Grotesk"/>
                <a:ea typeface="HK Grotesk"/>
                <a:cs typeface="HK Grotesk"/>
                <a:sym typeface="HK Grotesk"/>
              </a:rPr>
              <a:t>1 Full-Time Equivalent Teacher-Librarian sees 702 students on average</a:t>
            </a:r>
          </a:p>
          <a:p>
            <a:pPr algn="l" marL="1155013" indent="-577507" lvl="1">
              <a:lnSpc>
                <a:spcPts val="6659"/>
              </a:lnSpc>
              <a:buFont typeface="Arial"/>
              <a:buChar char="•"/>
            </a:pPr>
            <a:r>
              <a:rPr lang="en-US" sz="3699">
                <a:solidFill>
                  <a:srgbClr val="F7E8DC"/>
                </a:solidFill>
                <a:latin typeface="HK Grotesk"/>
                <a:ea typeface="HK Grotesk"/>
                <a:cs typeface="HK Grotesk"/>
                <a:sym typeface="HK Grotesk"/>
              </a:rPr>
              <a:t>A school can have a Teacher-Librarian 1-5 days a week in the Library Learning Commons</a:t>
            </a:r>
          </a:p>
          <a:p>
            <a:pPr algn="l" marL="1217853" indent="-608926" lvl="1">
              <a:lnSpc>
                <a:spcPts val="7019"/>
              </a:lnSpc>
            </a:pPr>
          </a:p>
        </p:txBody>
      </p:sp>
      <p:sp>
        <p:nvSpPr>
          <p:cNvPr name="TextBox 6" id="6"/>
          <p:cNvSpPr txBox="true"/>
          <p:nvPr/>
        </p:nvSpPr>
        <p:spPr>
          <a:xfrm rot="0">
            <a:off x="2428089" y="8287558"/>
            <a:ext cx="15859911" cy="1647825"/>
          </a:xfrm>
          <a:prstGeom prst="rect">
            <a:avLst/>
          </a:prstGeom>
        </p:spPr>
        <p:txBody>
          <a:bodyPr anchor="t" rtlCol="false" tIns="0" lIns="0" bIns="0" rIns="0">
            <a:spAutoFit/>
          </a:bodyPr>
          <a:lstStyle/>
          <a:p>
            <a:pPr algn="ctr">
              <a:lnSpc>
                <a:spcPts val="4320"/>
              </a:lnSpc>
            </a:pPr>
            <a:r>
              <a:rPr lang="en-US" sz="3600">
                <a:solidFill>
                  <a:srgbClr val="FFFFFF"/>
                </a:solidFill>
                <a:latin typeface="Canva Student Font"/>
                <a:ea typeface="Canva Student Font"/>
                <a:cs typeface="Canva Student Font"/>
                <a:sym typeface="Canva Student Font"/>
              </a:rPr>
              <a:t>“THANK YOU FOR ALWAYS GETTING ME [JOHAN] AND ARJUN THE BOOKS THAT WE WANT SO WE COULD READ TOGETHER.” - JOHAN</a:t>
            </a:r>
          </a:p>
          <a:p>
            <a:pPr algn="ctr">
              <a:lnSpc>
                <a:spcPts val="4320"/>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0" y="10091400"/>
            <a:ext cx="18288000" cy="195600"/>
            <a:chOff x="0" y="0"/>
            <a:chExt cx="24384000" cy="260800"/>
          </a:xfrm>
        </p:grpSpPr>
        <p:sp>
          <p:nvSpPr>
            <p:cNvPr name="Freeform 3" id="3"/>
            <p:cNvSpPr/>
            <p:nvPr/>
          </p:nvSpPr>
          <p:spPr>
            <a:xfrm flipH="false" flipV="false" rot="0">
              <a:off x="0" y="0"/>
              <a:ext cx="24384000" cy="260858"/>
            </a:xfrm>
            <a:custGeom>
              <a:avLst/>
              <a:gdLst/>
              <a:ahLst/>
              <a:cxnLst/>
              <a:rect r="r" b="b" t="t" l="l"/>
              <a:pathLst>
                <a:path h="260858" w="24384000">
                  <a:moveTo>
                    <a:pt x="0" y="0"/>
                  </a:moveTo>
                  <a:lnTo>
                    <a:pt x="24384000" y="0"/>
                  </a:lnTo>
                  <a:lnTo>
                    <a:pt x="24384000" y="260858"/>
                  </a:lnTo>
                  <a:lnTo>
                    <a:pt x="0" y="260858"/>
                  </a:lnTo>
                  <a:close/>
                </a:path>
              </a:pathLst>
            </a:custGeom>
            <a:solidFill>
              <a:srgbClr val="363026"/>
            </a:solidFill>
          </p:spPr>
        </p:sp>
      </p:grpSp>
      <p:sp>
        <p:nvSpPr>
          <p:cNvPr name="TextBox 4" id="4"/>
          <p:cNvSpPr txBox="true"/>
          <p:nvPr/>
        </p:nvSpPr>
        <p:spPr>
          <a:xfrm rot="0">
            <a:off x="714825" y="623425"/>
            <a:ext cx="16858350" cy="933450"/>
          </a:xfrm>
          <a:prstGeom prst="rect">
            <a:avLst/>
          </a:prstGeom>
        </p:spPr>
        <p:txBody>
          <a:bodyPr anchor="t" rtlCol="false" tIns="0" lIns="0" bIns="0" rIns="0">
            <a:spAutoFit/>
          </a:bodyPr>
          <a:lstStyle/>
          <a:p>
            <a:pPr algn="l">
              <a:lnSpc>
                <a:spcPts val="7200"/>
              </a:lnSpc>
            </a:pPr>
            <a:r>
              <a:rPr lang="en-US" sz="6000">
                <a:solidFill>
                  <a:srgbClr val="363026"/>
                </a:solidFill>
                <a:latin typeface="Glacial Indifference"/>
                <a:ea typeface="Glacial Indifference"/>
                <a:cs typeface="Glacial Indifference"/>
                <a:sym typeface="Glacial Indifference"/>
              </a:rPr>
              <a:t>THE ELEMENTARY TEACHER-LIBRARIAN ROLE</a:t>
            </a:r>
          </a:p>
        </p:txBody>
      </p:sp>
      <p:sp>
        <p:nvSpPr>
          <p:cNvPr name="TextBox 5" id="5"/>
          <p:cNvSpPr txBox="true"/>
          <p:nvPr/>
        </p:nvSpPr>
        <p:spPr>
          <a:xfrm rot="0">
            <a:off x="-759591" y="1983657"/>
            <a:ext cx="18795162" cy="7471410"/>
          </a:xfrm>
          <a:prstGeom prst="rect">
            <a:avLst/>
          </a:prstGeom>
        </p:spPr>
        <p:txBody>
          <a:bodyPr anchor="t" rtlCol="false" tIns="0" lIns="0" bIns="0" rIns="0">
            <a:spAutoFit/>
          </a:bodyPr>
          <a:lstStyle/>
          <a:p>
            <a:pPr algn="l" marL="2349498" indent="-1174749" lvl="1">
              <a:lnSpc>
                <a:spcPts val="6659"/>
              </a:lnSpc>
              <a:buFont typeface="Arial"/>
              <a:buChar char="•"/>
            </a:pPr>
            <a:r>
              <a:rPr lang="en-US" sz="3699">
                <a:solidFill>
                  <a:srgbClr val="F7E8DC"/>
                </a:solidFill>
                <a:latin typeface="HK Grotesk"/>
                <a:ea typeface="HK Grotesk"/>
                <a:cs typeface="HK Grotesk"/>
                <a:sym typeface="HK Grotesk"/>
              </a:rPr>
              <a:t>The most important part of the job is connecting with each student every week to help create a community of belonging. Important connections are made through:</a:t>
            </a:r>
          </a:p>
          <a:p>
            <a:pPr algn="l" marL="3477258" indent="-1159086" lvl="2">
              <a:lnSpc>
                <a:spcPts val="6659"/>
              </a:lnSpc>
              <a:buFont typeface="Arial"/>
              <a:buChar char="⚬"/>
            </a:pPr>
            <a:r>
              <a:rPr lang="en-US" sz="3699">
                <a:solidFill>
                  <a:srgbClr val="F7E8DC"/>
                </a:solidFill>
                <a:latin typeface="HK Grotesk"/>
                <a:ea typeface="HK Grotesk"/>
                <a:cs typeface="HK Grotesk"/>
                <a:sym typeface="HK Grotesk"/>
              </a:rPr>
              <a:t>skills taught in the library</a:t>
            </a:r>
          </a:p>
          <a:p>
            <a:pPr algn="l" marL="3477258" indent="-1159086" lvl="2">
              <a:lnSpc>
                <a:spcPts val="6659"/>
              </a:lnSpc>
              <a:buFont typeface="Arial"/>
              <a:buChar char="⚬"/>
            </a:pPr>
            <a:r>
              <a:rPr lang="en-US" sz="3699">
                <a:solidFill>
                  <a:srgbClr val="F7E8DC"/>
                </a:solidFill>
                <a:latin typeface="HK Grotesk"/>
                <a:ea typeface="HK Grotesk"/>
                <a:cs typeface="HK Grotesk"/>
                <a:sym typeface="HK Grotesk"/>
              </a:rPr>
              <a:t>conversations at the reading carpet</a:t>
            </a:r>
          </a:p>
          <a:p>
            <a:pPr algn="l" marL="3477258" indent="-1159086" lvl="2">
              <a:lnSpc>
                <a:spcPts val="6659"/>
              </a:lnSpc>
              <a:buFont typeface="Arial"/>
              <a:buChar char="⚬"/>
            </a:pPr>
            <a:r>
              <a:rPr lang="en-US" sz="3699">
                <a:solidFill>
                  <a:srgbClr val="F7E8DC"/>
                </a:solidFill>
                <a:latin typeface="HK Grotesk"/>
                <a:ea typeface="HK Grotesk"/>
                <a:cs typeface="HK Grotesk"/>
                <a:sym typeface="HK Grotesk"/>
              </a:rPr>
              <a:t>brief exchanges at book check out</a:t>
            </a:r>
          </a:p>
          <a:p>
            <a:pPr algn="l" marL="2349498" indent="-1174749" lvl="1">
              <a:lnSpc>
                <a:spcPts val="6659"/>
              </a:lnSpc>
              <a:buFont typeface="Arial"/>
              <a:buChar char="•"/>
            </a:pPr>
            <a:r>
              <a:rPr lang="en-US" sz="3699">
                <a:solidFill>
                  <a:srgbClr val="F7E8DC"/>
                </a:solidFill>
                <a:latin typeface="HK Grotesk"/>
                <a:ea typeface="HK Grotesk"/>
                <a:cs typeface="HK Grotesk"/>
                <a:sym typeface="HK Grotesk"/>
              </a:rPr>
              <a:t>We focus on literacy skills which increase students’ academic success </a:t>
            </a:r>
          </a:p>
          <a:p>
            <a:pPr algn="l" marL="2349498" indent="-1174749" lvl="1">
              <a:lnSpc>
                <a:spcPts val="6659"/>
              </a:lnSpc>
              <a:buFont typeface="Arial"/>
              <a:buChar char="•"/>
            </a:pPr>
            <a:r>
              <a:rPr lang="en-US" sz="3699">
                <a:solidFill>
                  <a:srgbClr val="F7E8DC"/>
                </a:solidFill>
                <a:latin typeface="HK Grotesk"/>
                <a:ea typeface="HK Grotesk"/>
                <a:cs typeface="HK Grotesk"/>
                <a:sym typeface="HK Grotesk"/>
              </a:rPr>
              <a:t>The impact of our role has increased in recent years with ELL, LST learning needs of our students and global events (COVID, immigration and refugees).</a:t>
            </a:r>
          </a:p>
          <a:p>
            <a:pPr algn="l" marL="2349498" indent="-1174749" lvl="1">
              <a:lnSpc>
                <a:spcPts val="6659"/>
              </a:lnSpc>
            </a:pP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0" y="10091400"/>
            <a:ext cx="18288000" cy="195600"/>
            <a:chOff x="0" y="0"/>
            <a:chExt cx="24384000" cy="260800"/>
          </a:xfrm>
        </p:grpSpPr>
        <p:sp>
          <p:nvSpPr>
            <p:cNvPr name="Freeform 3" id="3"/>
            <p:cNvSpPr/>
            <p:nvPr/>
          </p:nvSpPr>
          <p:spPr>
            <a:xfrm flipH="false" flipV="false" rot="0">
              <a:off x="0" y="0"/>
              <a:ext cx="24384000" cy="260858"/>
            </a:xfrm>
            <a:custGeom>
              <a:avLst/>
              <a:gdLst/>
              <a:ahLst/>
              <a:cxnLst/>
              <a:rect r="r" b="b" t="t" l="l"/>
              <a:pathLst>
                <a:path h="260858" w="24384000">
                  <a:moveTo>
                    <a:pt x="0" y="0"/>
                  </a:moveTo>
                  <a:lnTo>
                    <a:pt x="24384000" y="0"/>
                  </a:lnTo>
                  <a:lnTo>
                    <a:pt x="24384000" y="260858"/>
                  </a:lnTo>
                  <a:lnTo>
                    <a:pt x="0" y="260858"/>
                  </a:lnTo>
                  <a:close/>
                </a:path>
              </a:pathLst>
            </a:custGeom>
            <a:solidFill>
              <a:srgbClr val="5D987F"/>
            </a:solidFill>
          </p:spPr>
        </p:sp>
      </p:grpSp>
      <p:sp>
        <p:nvSpPr>
          <p:cNvPr name="TextBox 4" id="4"/>
          <p:cNvSpPr txBox="true"/>
          <p:nvPr/>
        </p:nvSpPr>
        <p:spPr>
          <a:xfrm rot="0">
            <a:off x="714825" y="864600"/>
            <a:ext cx="16858350" cy="981075"/>
          </a:xfrm>
          <a:prstGeom prst="rect">
            <a:avLst/>
          </a:prstGeom>
        </p:spPr>
        <p:txBody>
          <a:bodyPr anchor="t" rtlCol="false" tIns="0" lIns="0" bIns="0" rIns="0">
            <a:spAutoFit/>
          </a:bodyPr>
          <a:lstStyle/>
          <a:p>
            <a:pPr algn="l">
              <a:lnSpc>
                <a:spcPts val="7679"/>
              </a:lnSpc>
            </a:pPr>
            <a:r>
              <a:rPr lang="en-US" sz="6399">
                <a:solidFill>
                  <a:srgbClr val="363026"/>
                </a:solidFill>
                <a:latin typeface="Glacial Indifference"/>
                <a:ea typeface="Glacial Indifference"/>
                <a:cs typeface="Glacial Indifference"/>
                <a:sym typeface="Glacial Indifference"/>
              </a:rPr>
              <a:t>THE SECONDARY TEACHER-LIBRARIAN </a:t>
            </a:r>
          </a:p>
        </p:txBody>
      </p:sp>
      <p:sp>
        <p:nvSpPr>
          <p:cNvPr name="TextBox 5" id="5"/>
          <p:cNvSpPr txBox="true"/>
          <p:nvPr/>
        </p:nvSpPr>
        <p:spPr>
          <a:xfrm rot="0">
            <a:off x="714825" y="1750425"/>
            <a:ext cx="16858350" cy="5192649"/>
          </a:xfrm>
          <a:prstGeom prst="rect">
            <a:avLst/>
          </a:prstGeom>
        </p:spPr>
        <p:txBody>
          <a:bodyPr anchor="t" rtlCol="false" tIns="0" lIns="0" bIns="0" rIns="0">
            <a:spAutoFit/>
          </a:bodyPr>
          <a:lstStyle/>
          <a:p>
            <a:pPr algn="l">
              <a:lnSpc>
                <a:spcPts val="2879"/>
              </a:lnSpc>
            </a:pPr>
          </a:p>
          <a:p>
            <a:pPr algn="l" marL="1155400" indent="-577700" lvl="1">
              <a:lnSpc>
                <a:spcPts val="6659"/>
              </a:lnSpc>
              <a:buFont typeface="Arial"/>
              <a:buChar char="•"/>
            </a:pPr>
            <a:r>
              <a:rPr lang="en-US" sz="3699">
                <a:solidFill>
                  <a:srgbClr val="F7E8DC"/>
                </a:solidFill>
                <a:latin typeface="HK Grotesk"/>
                <a:ea typeface="HK Grotesk"/>
                <a:cs typeface="HK Grotesk"/>
                <a:sym typeface="HK Grotesk"/>
              </a:rPr>
              <a:t>A typical school has 500-2000 students</a:t>
            </a:r>
          </a:p>
          <a:p>
            <a:pPr algn="l" marL="1155400" indent="-577700" lvl="1">
              <a:lnSpc>
                <a:spcPts val="6659"/>
              </a:lnSpc>
              <a:buFont typeface="Arial"/>
              <a:buChar char="•"/>
            </a:pPr>
            <a:r>
              <a:rPr lang="en-US" sz="3699">
                <a:solidFill>
                  <a:srgbClr val="F7E8DC"/>
                </a:solidFill>
                <a:latin typeface="HK Grotesk"/>
                <a:ea typeface="HK Grotesk"/>
                <a:cs typeface="HK Grotesk"/>
                <a:sym typeface="HK Grotesk"/>
              </a:rPr>
              <a:t>1 Full-Time Equivalent Teacher-Librarian sees 702 students on average</a:t>
            </a:r>
          </a:p>
          <a:p>
            <a:pPr algn="l" marL="1155400" indent="-577700" lvl="1">
              <a:lnSpc>
                <a:spcPts val="6659"/>
              </a:lnSpc>
              <a:buFont typeface="Arial"/>
              <a:buChar char="•"/>
            </a:pPr>
            <a:r>
              <a:rPr lang="en-US" sz="3699">
                <a:solidFill>
                  <a:srgbClr val="F7E8DC"/>
                </a:solidFill>
                <a:latin typeface="HK Grotesk"/>
                <a:ea typeface="HK Grotesk"/>
                <a:cs typeface="HK Grotesk"/>
                <a:sym typeface="HK Grotesk"/>
              </a:rPr>
              <a:t>A school can have 1 to 3 Teacher-Librarians in the Library Learning Commons</a:t>
            </a:r>
          </a:p>
          <a:p>
            <a:pPr algn="l" marL="1155400" indent="-577700" lvl="1">
              <a:lnSpc>
                <a:spcPts val="6659"/>
              </a:lnSpc>
            </a:pPr>
          </a:p>
          <a:p>
            <a:pPr algn="l" marL="1155400" indent="-577700" lvl="1">
              <a:lnSpc>
                <a:spcPts val="5105"/>
              </a:lnSpc>
            </a:pPr>
          </a:p>
        </p:txBody>
      </p:sp>
      <p:sp>
        <p:nvSpPr>
          <p:cNvPr name="TextBox 6" id="6"/>
          <p:cNvSpPr txBox="true"/>
          <p:nvPr/>
        </p:nvSpPr>
        <p:spPr>
          <a:xfrm rot="0">
            <a:off x="2772198" y="6486571"/>
            <a:ext cx="15229833" cy="3133725"/>
          </a:xfrm>
          <a:prstGeom prst="rect">
            <a:avLst/>
          </a:prstGeom>
        </p:spPr>
        <p:txBody>
          <a:bodyPr anchor="t" rtlCol="false" tIns="0" lIns="0" bIns="0" rIns="0">
            <a:spAutoFit/>
          </a:bodyPr>
          <a:lstStyle/>
          <a:p>
            <a:pPr algn="l">
              <a:lnSpc>
                <a:spcPts val="3839"/>
              </a:lnSpc>
            </a:pPr>
            <a:r>
              <a:rPr lang="en-US" sz="3199">
                <a:solidFill>
                  <a:srgbClr val="F7E8DC"/>
                </a:solidFill>
                <a:latin typeface="Canva Student Font"/>
                <a:ea typeface="Canva Student Font"/>
                <a:cs typeface="Canva Student Font"/>
                <a:sym typeface="Canva Student Font"/>
              </a:rPr>
              <a:t>“AS A FREQUENT LIBRARY VISITOR, AND A STUDENT WHO WANTS TO BUILD A COMMUNITY, HAVING BOOKS WITH LGBTQ, ETHNIC, OR GENERALLY DIVERSE CHARACTERS, MAKE THE SCHOOL FEEL MORE WELCOMING AND INCLUSIVE. A SAFE SPACE WHERE STUDENTS CAN FEEL REPRESENTED, AND A PLACE WHERE STUDENTS CAN LEARN ABOUT OTHER PEOPLE, CREATES COMMUNITY. LIBRARIES ARE GREAT PLACES TO FORM COMMUNITY AND ARE IMPORTANT SAFE SPACES FOR STUDENTS TO RELAX FROM DAY TO DAY STRESS”.</a:t>
            </a:r>
          </a:p>
          <a:p>
            <a:pPr algn="l">
              <a:lnSpc>
                <a:spcPts val="1680"/>
              </a:lnSpc>
            </a:pPr>
          </a:p>
          <a:p>
            <a:pPr algn="l">
              <a:lnSpc>
                <a:spcPts val="3839"/>
              </a:lnSpc>
              <a:spcBef>
                <a:spcPct val="0"/>
              </a:spcBef>
            </a:pPr>
            <a:r>
              <a:rPr lang="en-US" sz="3199">
                <a:solidFill>
                  <a:srgbClr val="F7E8DC"/>
                </a:solidFill>
                <a:latin typeface="Canva Student Font"/>
                <a:ea typeface="Canva Student Font"/>
                <a:cs typeface="Canva Student Font"/>
                <a:sym typeface="Canva Student Font"/>
              </a:rPr>
              <a:t>-</a:t>
            </a:r>
            <a:r>
              <a:rPr lang="en-US" sz="3199">
                <a:solidFill>
                  <a:srgbClr val="F7E8DC"/>
                </a:solidFill>
                <a:latin typeface="Canva Student Font"/>
                <a:ea typeface="Canva Student Font"/>
                <a:cs typeface="Canva Student Font"/>
                <a:sym typeface="Canva Student Font"/>
              </a:rPr>
              <a:t>Grade 12 student, stəywəte:n̓ Point Grey Secondary School, Vancouver, BC</a:t>
            </a:r>
          </a:p>
        </p:txBody>
      </p:sp>
    </p:spTree>
  </p:cSld>
  <p:clrMapOvr>
    <a:masterClrMapping/>
  </p:clrMapOvr>
</p:sld>
</file>

<file path=ppt/slides/slide9.xml><?xml version="1.0" encoding="utf-8"?>
<p:sld xmlns:p="http://schemas.openxmlformats.org/presentationml/2006/main" xmlns:a="http://schemas.openxmlformats.org/drawingml/2006/main">
  <p:cSld>
    <p:bg>
      <p:bgPr>
        <a:solidFill>
          <a:srgbClr val="5D987F"/>
        </a:solidFill>
      </p:bgPr>
    </p:bg>
    <p:spTree>
      <p:nvGrpSpPr>
        <p:cNvPr id="1" name=""/>
        <p:cNvGrpSpPr/>
        <p:nvPr/>
      </p:nvGrpSpPr>
      <p:grpSpPr>
        <a:xfrm>
          <a:off x="0" y="0"/>
          <a:ext cx="0" cy="0"/>
          <a:chOff x="0" y="0"/>
          <a:chExt cx="0" cy="0"/>
        </a:xfrm>
      </p:grpSpPr>
      <p:grpSp>
        <p:nvGrpSpPr>
          <p:cNvPr name="Group 2" id="2"/>
          <p:cNvGrpSpPr/>
          <p:nvPr/>
        </p:nvGrpSpPr>
        <p:grpSpPr>
          <a:xfrm rot="0">
            <a:off x="0" y="10091400"/>
            <a:ext cx="18288000" cy="195600"/>
            <a:chOff x="0" y="0"/>
            <a:chExt cx="24384000" cy="260800"/>
          </a:xfrm>
        </p:grpSpPr>
        <p:sp>
          <p:nvSpPr>
            <p:cNvPr name="Freeform 3" id="3"/>
            <p:cNvSpPr/>
            <p:nvPr/>
          </p:nvSpPr>
          <p:spPr>
            <a:xfrm flipH="false" flipV="false" rot="0">
              <a:off x="0" y="0"/>
              <a:ext cx="24384000" cy="260858"/>
            </a:xfrm>
            <a:custGeom>
              <a:avLst/>
              <a:gdLst/>
              <a:ahLst/>
              <a:cxnLst/>
              <a:rect r="r" b="b" t="t" l="l"/>
              <a:pathLst>
                <a:path h="260858" w="24384000">
                  <a:moveTo>
                    <a:pt x="0" y="0"/>
                  </a:moveTo>
                  <a:lnTo>
                    <a:pt x="24384000" y="0"/>
                  </a:lnTo>
                  <a:lnTo>
                    <a:pt x="24384000" y="260858"/>
                  </a:lnTo>
                  <a:lnTo>
                    <a:pt x="0" y="260858"/>
                  </a:lnTo>
                  <a:close/>
                </a:path>
              </a:pathLst>
            </a:custGeom>
            <a:solidFill>
              <a:srgbClr val="363026"/>
            </a:solidFill>
          </p:spPr>
        </p:sp>
      </p:grpSp>
      <p:sp>
        <p:nvSpPr>
          <p:cNvPr name="TextBox 4" id="4"/>
          <p:cNvSpPr txBox="true"/>
          <p:nvPr/>
        </p:nvSpPr>
        <p:spPr>
          <a:xfrm rot="0">
            <a:off x="714825" y="864600"/>
            <a:ext cx="16858350" cy="981075"/>
          </a:xfrm>
          <a:prstGeom prst="rect">
            <a:avLst/>
          </a:prstGeom>
        </p:spPr>
        <p:txBody>
          <a:bodyPr anchor="t" rtlCol="false" tIns="0" lIns="0" bIns="0" rIns="0">
            <a:spAutoFit/>
          </a:bodyPr>
          <a:lstStyle/>
          <a:p>
            <a:pPr algn="l">
              <a:lnSpc>
                <a:spcPts val="7679"/>
              </a:lnSpc>
            </a:pPr>
            <a:r>
              <a:rPr lang="en-US" sz="6399">
                <a:solidFill>
                  <a:srgbClr val="363026"/>
                </a:solidFill>
                <a:latin typeface="Glacial Indifference"/>
                <a:ea typeface="Glacial Indifference"/>
                <a:cs typeface="Glacial Indifference"/>
                <a:sym typeface="Glacial Indifference"/>
              </a:rPr>
              <a:t>THE SECONDARY TEACHER-LIBRARIAN ROLE</a:t>
            </a:r>
          </a:p>
        </p:txBody>
      </p:sp>
      <p:sp>
        <p:nvSpPr>
          <p:cNvPr name="TextBox 5" id="5"/>
          <p:cNvSpPr txBox="true"/>
          <p:nvPr/>
        </p:nvSpPr>
        <p:spPr>
          <a:xfrm rot="0">
            <a:off x="714825" y="2687674"/>
            <a:ext cx="16858350" cy="5795010"/>
          </a:xfrm>
          <a:prstGeom prst="rect">
            <a:avLst/>
          </a:prstGeom>
        </p:spPr>
        <p:txBody>
          <a:bodyPr anchor="t" rtlCol="false" tIns="0" lIns="0" bIns="0" rIns="0">
            <a:spAutoFit/>
          </a:bodyPr>
          <a:lstStyle/>
          <a:p>
            <a:pPr algn="l" marL="1221739" indent="-610870" lvl="1">
              <a:lnSpc>
                <a:spcPts val="6659"/>
              </a:lnSpc>
              <a:buFont typeface="Arial"/>
              <a:buChar char="•"/>
            </a:pPr>
            <a:r>
              <a:rPr lang="en-US" sz="3699">
                <a:solidFill>
                  <a:srgbClr val="F7E8DC"/>
                </a:solidFill>
                <a:latin typeface="HK Grotesk"/>
                <a:ea typeface="HK Grotesk"/>
                <a:cs typeface="HK Grotesk"/>
                <a:sym typeface="HK Grotesk"/>
              </a:rPr>
              <a:t>Teacher-librarians h</a:t>
            </a:r>
            <a:r>
              <a:rPr lang="en-US" sz="3699">
                <a:solidFill>
                  <a:srgbClr val="F7E8DC"/>
                </a:solidFill>
                <a:latin typeface="HK Grotesk"/>
                <a:ea typeface="HK Grotesk"/>
                <a:cs typeface="HK Grotesk"/>
                <a:sym typeface="HK Grotesk"/>
              </a:rPr>
              <a:t>elp teachers access resources and build connections to all areas of the curriculum </a:t>
            </a:r>
          </a:p>
          <a:p>
            <a:pPr algn="l" marL="1221739" indent="-610870" lvl="1">
              <a:lnSpc>
                <a:spcPts val="6659"/>
              </a:lnSpc>
              <a:buFont typeface="Arial"/>
              <a:buChar char="•"/>
            </a:pPr>
            <a:r>
              <a:rPr lang="en-US" sz="3699">
                <a:solidFill>
                  <a:srgbClr val="F7E8DC"/>
                </a:solidFill>
                <a:latin typeface="HK Grotesk"/>
                <a:ea typeface="HK Grotesk"/>
                <a:cs typeface="HK Grotesk"/>
                <a:sym typeface="HK Grotesk"/>
              </a:rPr>
              <a:t>We collaborate with teachers to team teach research skills and inquiry units</a:t>
            </a:r>
          </a:p>
          <a:p>
            <a:pPr algn="l" marL="1221739" indent="-610870" lvl="1">
              <a:lnSpc>
                <a:spcPts val="6659"/>
              </a:lnSpc>
              <a:buFont typeface="Arial"/>
              <a:buChar char="•"/>
            </a:pPr>
            <a:r>
              <a:rPr lang="en-US" sz="3699">
                <a:solidFill>
                  <a:srgbClr val="F7E8DC"/>
                </a:solidFill>
                <a:latin typeface="HK Grotesk"/>
                <a:ea typeface="HK Grotesk"/>
                <a:cs typeface="HK Grotesk"/>
                <a:sym typeface="HK Grotesk"/>
              </a:rPr>
              <a:t>We help foster the love of reading through book talks, literature circles and other literacy activities</a:t>
            </a:r>
          </a:p>
          <a:p>
            <a:pPr algn="l" marL="1221739" indent="-610870" lvl="1">
              <a:lnSpc>
                <a:spcPts val="6659"/>
              </a:lnSpc>
              <a:buFont typeface="Arial"/>
              <a:buChar char="•"/>
            </a:pPr>
            <a:r>
              <a:rPr lang="en-US" sz="3699">
                <a:solidFill>
                  <a:srgbClr val="F7E8DC"/>
                </a:solidFill>
                <a:latin typeface="HK Grotesk"/>
                <a:ea typeface="HK Grotesk"/>
                <a:cs typeface="HK Grotesk"/>
                <a:sym typeface="HK Grotesk"/>
              </a:rPr>
              <a:t>We help create a community of acceptance, inclusiveness and belonging by building students’ awareness, tolerance, empathy and understanding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DAGC9ucSseY</dc:identifier>
  <dcterms:modified xsi:type="dcterms:W3CDTF">2011-08-01T06:04:30Z</dcterms:modified>
  <cp:revision>1</cp:revision>
  <dc:title>Teacher Shortage across the Province</dc:title>
</cp:coreProperties>
</file>